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36" roundtripDataSignature="AMtx7mhtKwmySO33rinJOSLIDjNXET70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36" Type="http://customschemas.google.com/relationships/presentationmetadata" Target="meta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p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p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7" name="Google Shape;13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p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p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p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p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p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p2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p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p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p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 name="Google Shape;88;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p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 name="Google Shape;11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3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3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32"/>
          <p:cNvSpPr txBox="1"/>
          <p:nvPr>
            <p:ph type="ctrTitle"/>
          </p:nvPr>
        </p:nvSpPr>
        <p:spPr>
          <a:xfrm>
            <a:off x="3044700" y="1444255"/>
            <a:ext cx="3054600" cy="1537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13" name="Google Shape;13;p32"/>
          <p:cNvSpPr txBox="1"/>
          <p:nvPr>
            <p:ph idx="1" type="subTitle"/>
          </p:nvPr>
        </p:nvSpPr>
        <p:spPr>
          <a:xfrm>
            <a:off x="3044700" y="3116580"/>
            <a:ext cx="3054600" cy="701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4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41"/>
          <p:cNvSpPr txBox="1"/>
          <p:nvPr>
            <p:ph hasCustomPrompt="1" type="title"/>
          </p:nvPr>
        </p:nvSpPr>
        <p:spPr>
          <a:xfrm>
            <a:off x="311700" y="957125"/>
            <a:ext cx="8520600" cy="212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4" name="Google Shape;54;p41"/>
          <p:cNvSpPr txBox="1"/>
          <p:nvPr>
            <p:ph idx="1" type="body"/>
          </p:nvPr>
        </p:nvSpPr>
        <p:spPr>
          <a:xfrm>
            <a:off x="311700" y="3162000"/>
            <a:ext cx="8520600" cy="10716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5" name="Google Shape;55;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3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18" name="Google Shape;18;p33"/>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20" name="Shape 20"/>
        <p:cNvGrpSpPr/>
        <p:nvPr/>
      </p:nvGrpSpPr>
      <p:grpSpPr>
        <a:xfrm>
          <a:off x="0" y="0"/>
          <a:ext cx="0" cy="0"/>
          <a:chOff x="0" y="0"/>
          <a:chExt cx="0" cy="0"/>
        </a:xfrm>
      </p:grpSpPr>
      <p:sp>
        <p:nvSpPr>
          <p:cNvPr id="21" name="Google Shape;21;p3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34"/>
          <p:cNvSpPr txBox="1"/>
          <p:nvPr>
            <p:ph type="title"/>
          </p:nvPr>
        </p:nvSpPr>
        <p:spPr>
          <a:xfrm>
            <a:off x="490250" y="450150"/>
            <a:ext cx="5878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3" name="Google Shape;2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4" name="Shape 24"/>
        <p:cNvGrpSpPr/>
        <p:nvPr/>
      </p:nvGrpSpPr>
      <p:grpSpPr>
        <a:xfrm>
          <a:off x="0" y="0"/>
          <a:ext cx="0" cy="0"/>
          <a:chOff x="0" y="0"/>
          <a:chExt cx="0" cy="0"/>
        </a:xfrm>
      </p:grpSpPr>
      <p:sp>
        <p:nvSpPr>
          <p:cNvPr id="25" name="Google Shape;25;p35"/>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6" name="Google Shape;26;p35"/>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27" name="Google Shape;27;p35"/>
          <p:cNvSpPr txBox="1"/>
          <p:nvPr>
            <p:ph type="title"/>
          </p:nvPr>
        </p:nvSpPr>
        <p:spPr>
          <a:xfrm>
            <a:off x="773700" y="1806450"/>
            <a:ext cx="7596600" cy="1530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8" name="Google Shape;28;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9" name="Shape 29"/>
        <p:cNvGrpSpPr/>
        <p:nvPr/>
      </p:nvGrpSpPr>
      <p:grpSpPr>
        <a:xfrm>
          <a:off x="0" y="0"/>
          <a:ext cx="0" cy="0"/>
          <a:chOff x="0" y="0"/>
          <a:chExt cx="0" cy="0"/>
        </a:xfrm>
      </p:grpSpPr>
      <p:sp>
        <p:nvSpPr>
          <p:cNvPr id="30" name="Google Shape;30;p3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1" name="Google Shape;31;p36"/>
          <p:cNvSpPr txBox="1"/>
          <p:nvPr>
            <p:ph idx="1" type="body"/>
          </p:nvPr>
        </p:nvSpPr>
        <p:spPr>
          <a:xfrm>
            <a:off x="3117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36"/>
          <p:cNvSpPr txBox="1"/>
          <p:nvPr>
            <p:ph idx="2" type="body"/>
          </p:nvPr>
        </p:nvSpPr>
        <p:spPr>
          <a:xfrm>
            <a:off x="4832400" y="1225225"/>
            <a:ext cx="3999900" cy="33540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3" name="Google Shape;3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4" name="Shape 34"/>
        <p:cNvGrpSpPr/>
        <p:nvPr/>
      </p:nvGrpSpPr>
      <p:grpSpPr>
        <a:xfrm>
          <a:off x="0" y="0"/>
          <a:ext cx="0" cy="0"/>
          <a:chOff x="0" y="0"/>
          <a:chExt cx="0" cy="0"/>
        </a:xfrm>
      </p:grpSpPr>
      <p:sp>
        <p:nvSpPr>
          <p:cNvPr id="35" name="Google Shape;35;p3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6" name="Google Shape;36;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7" name="Shape 37"/>
        <p:cNvGrpSpPr/>
        <p:nvPr/>
      </p:nvGrpSpPr>
      <p:grpSpPr>
        <a:xfrm>
          <a:off x="0" y="0"/>
          <a:ext cx="0" cy="0"/>
          <a:chOff x="0" y="0"/>
          <a:chExt cx="0" cy="0"/>
        </a:xfrm>
      </p:grpSpPr>
      <p:sp>
        <p:nvSpPr>
          <p:cNvPr id="38" name="Google Shape;38;p3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9" name="Google Shape;39;p38"/>
          <p:cNvSpPr txBox="1"/>
          <p:nvPr>
            <p:ph idx="1" type="body"/>
          </p:nvPr>
        </p:nvSpPr>
        <p:spPr>
          <a:xfrm>
            <a:off x="311700" y="1399400"/>
            <a:ext cx="2808000" cy="27849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0" name="Google Shape;40;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3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3" name="Google Shape;43;p3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39"/>
          <p:cNvSpPr txBox="1"/>
          <p:nvPr>
            <p:ph type="title"/>
          </p:nvPr>
        </p:nvSpPr>
        <p:spPr>
          <a:xfrm>
            <a:off x="265500" y="929275"/>
            <a:ext cx="4045200" cy="178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5" name="Google Shape;45;p39"/>
          <p:cNvSpPr txBox="1"/>
          <p:nvPr>
            <p:ph idx="1" type="subTitle"/>
          </p:nvPr>
        </p:nvSpPr>
        <p:spPr>
          <a:xfrm>
            <a:off x="265500" y="2769001"/>
            <a:ext cx="4045200" cy="1574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3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1600"/>
              </a:spcBef>
              <a:spcAft>
                <a:spcPts val="0"/>
              </a:spcAft>
              <a:buClr>
                <a:schemeClr val="lt1"/>
              </a:buClr>
              <a:buSzPts val="1400"/>
              <a:buChar char="○"/>
              <a:defRPr>
                <a:solidFill>
                  <a:schemeClr val="lt1"/>
                </a:solidFill>
              </a:defRPr>
            </a:lvl2pPr>
            <a:lvl3pPr indent="-317500" lvl="2" marL="1371600" algn="l">
              <a:lnSpc>
                <a:spcPct val="115000"/>
              </a:lnSpc>
              <a:spcBef>
                <a:spcPts val="1600"/>
              </a:spcBef>
              <a:spcAft>
                <a:spcPts val="0"/>
              </a:spcAft>
              <a:buClr>
                <a:schemeClr val="lt1"/>
              </a:buClr>
              <a:buSzPts val="1400"/>
              <a:buChar char="■"/>
              <a:defRPr>
                <a:solidFill>
                  <a:schemeClr val="lt1"/>
                </a:solidFill>
              </a:defRPr>
            </a:lvl3pPr>
            <a:lvl4pPr indent="-317500" lvl="3" marL="1828800" algn="l">
              <a:lnSpc>
                <a:spcPct val="115000"/>
              </a:lnSpc>
              <a:spcBef>
                <a:spcPts val="1600"/>
              </a:spcBef>
              <a:spcAft>
                <a:spcPts val="0"/>
              </a:spcAft>
              <a:buClr>
                <a:schemeClr val="lt1"/>
              </a:buClr>
              <a:buSzPts val="1400"/>
              <a:buChar char="●"/>
              <a:defRPr>
                <a:solidFill>
                  <a:schemeClr val="lt1"/>
                </a:solidFill>
              </a:defRPr>
            </a:lvl4pPr>
            <a:lvl5pPr indent="-317500" lvl="4" marL="2286000" algn="l">
              <a:lnSpc>
                <a:spcPct val="115000"/>
              </a:lnSpc>
              <a:spcBef>
                <a:spcPts val="1600"/>
              </a:spcBef>
              <a:spcAft>
                <a:spcPts val="0"/>
              </a:spcAft>
              <a:buClr>
                <a:schemeClr val="lt1"/>
              </a:buClr>
              <a:buSzPts val="1400"/>
              <a:buChar char="○"/>
              <a:defRPr>
                <a:solidFill>
                  <a:schemeClr val="lt1"/>
                </a:solidFill>
              </a:defRPr>
            </a:lvl5pPr>
            <a:lvl6pPr indent="-317500" lvl="5" marL="2743200" algn="l">
              <a:lnSpc>
                <a:spcPct val="115000"/>
              </a:lnSpc>
              <a:spcBef>
                <a:spcPts val="1600"/>
              </a:spcBef>
              <a:spcAft>
                <a:spcPts val="0"/>
              </a:spcAft>
              <a:buClr>
                <a:schemeClr val="lt1"/>
              </a:buClr>
              <a:buSzPts val="1400"/>
              <a:buChar char="■"/>
              <a:defRPr>
                <a:solidFill>
                  <a:schemeClr val="lt1"/>
                </a:solidFill>
              </a:defRPr>
            </a:lvl6pPr>
            <a:lvl7pPr indent="-317500" lvl="6" marL="3200400" algn="l">
              <a:lnSpc>
                <a:spcPct val="115000"/>
              </a:lnSpc>
              <a:spcBef>
                <a:spcPts val="1600"/>
              </a:spcBef>
              <a:spcAft>
                <a:spcPts val="0"/>
              </a:spcAft>
              <a:buClr>
                <a:schemeClr val="lt1"/>
              </a:buClr>
              <a:buSzPts val="1400"/>
              <a:buChar char="●"/>
              <a:defRPr>
                <a:solidFill>
                  <a:schemeClr val="lt1"/>
                </a:solidFill>
              </a:defRPr>
            </a:lvl7pPr>
            <a:lvl8pPr indent="-317500" lvl="7" marL="3657600" algn="l">
              <a:lnSpc>
                <a:spcPct val="115000"/>
              </a:lnSpc>
              <a:spcBef>
                <a:spcPts val="1600"/>
              </a:spcBef>
              <a:spcAft>
                <a:spcPts val="0"/>
              </a:spcAft>
              <a:buClr>
                <a:schemeClr val="lt1"/>
              </a:buClr>
              <a:buSzPts val="1400"/>
              <a:buChar char="○"/>
              <a:defRPr>
                <a:solidFill>
                  <a:schemeClr val="lt1"/>
                </a:solidFill>
              </a:defRPr>
            </a:lvl8pPr>
            <a:lvl9pPr indent="-317500" lvl="8" marL="4114800" algn="l">
              <a:lnSpc>
                <a:spcPct val="115000"/>
              </a:lnSpc>
              <a:spcBef>
                <a:spcPts val="1600"/>
              </a:spcBef>
              <a:spcAft>
                <a:spcPts val="1600"/>
              </a:spcAft>
              <a:buClr>
                <a:schemeClr val="lt1"/>
              </a:buClr>
              <a:buSzPts val="1400"/>
              <a:buChar char="■"/>
              <a:defRPr>
                <a:solidFill>
                  <a:schemeClr val="lt1"/>
                </a:solidFill>
              </a:defRPr>
            </a:lvl9pPr>
          </a:lstStyle>
          <a:p/>
        </p:txBody>
      </p:sp>
      <p:sp>
        <p:nvSpPr>
          <p:cNvPr id="47" name="Google Shape;47;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40"/>
          <p:cNvSpPr txBox="1"/>
          <p:nvPr>
            <p:ph idx="1" type="body"/>
          </p:nvPr>
        </p:nvSpPr>
        <p:spPr>
          <a:xfrm>
            <a:off x="319500" y="4218925"/>
            <a:ext cx="5998800" cy="5988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3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1pPr>
            <a:lvl2pPr lvl="1"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2pPr>
            <a:lvl3pPr lvl="2"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3pPr>
            <a:lvl4pPr lvl="3"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4pPr>
            <a:lvl5pPr lvl="4"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5pPr>
            <a:lvl6pPr lvl="5"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6pPr>
            <a:lvl7pPr lvl="6"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7pPr>
            <a:lvl8pPr lvl="7"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8pPr>
            <a:lvl9pPr lvl="8" marR="0" rtl="0" algn="l">
              <a:lnSpc>
                <a:spcPct val="100000"/>
              </a:lnSpc>
              <a:spcBef>
                <a:spcPts val="0"/>
              </a:spcBef>
              <a:spcAft>
                <a:spcPts val="0"/>
              </a:spcAft>
              <a:buClr>
                <a:schemeClr val="dk1"/>
              </a:buClr>
              <a:buSzPts val="4200"/>
              <a:buFont typeface="Economica"/>
              <a:buNone/>
              <a:defRPr b="0" i="0" sz="4200" u="none" cap="none" strike="noStrike">
                <a:solidFill>
                  <a:schemeClr val="dk1"/>
                </a:solidFill>
                <a:latin typeface="Economica"/>
                <a:ea typeface="Economica"/>
                <a:cs typeface="Economica"/>
                <a:sym typeface="Economica"/>
              </a:defRPr>
            </a:lvl9pPr>
          </a:lstStyle>
          <a:p/>
        </p:txBody>
      </p:sp>
      <p:sp>
        <p:nvSpPr>
          <p:cNvPr id="7" name="Google Shape;7;p3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160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1600"/>
              </a:spcBef>
              <a:spcAft>
                <a:spcPts val="160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ja"/>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gif"/><Relationship Id="rId4" Type="http://schemas.openxmlformats.org/officeDocument/2006/relationships/image" Target="../media/image2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7.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Unity-Technologies/PostProcessing/wiki/Writing-Custom-Effects" TargetMode="External"/><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gif"/><Relationship Id="rId4" Type="http://schemas.openxmlformats.org/officeDocument/2006/relationships/image" Target="../media/image24.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ocs.unity3d.com/ja/current/Manual/SL-Properties.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bibinbaleo.hatenablog.com/entry/2016/10/21/155207#Antialiasing%E3%82%A2%E3%83%B3%E3%83%81%E3%82%A8%E3%82%A4%E3%83%AA%E3%82%A2%E3%82%B9"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docs.unity3d.com/ja/2018.3/Manual/SL-SubShader.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docs.unity3d.com/ja/2019.1/Manual/SL-VertexFragmentShaderExamples.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hyperlink" Target="https://drive.google.com/file/d/1IQ0shdfoszCSoUWqnUto7tZYOhn-hVOt/view?usp=sharing"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hyperlink" Target="https://qiita.com/mizusawa-k/items/9edba4a5bda5d7cca35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github.com/Unity-Technologies/PostProcessing/wiki"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
          <p:cNvSpPr txBox="1"/>
          <p:nvPr>
            <p:ph type="ctrTitle"/>
          </p:nvPr>
        </p:nvSpPr>
        <p:spPr>
          <a:xfrm>
            <a:off x="3044700" y="1803155"/>
            <a:ext cx="3054600" cy="1537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ja"/>
              <a:t>Unity</a:t>
            </a:r>
            <a:br>
              <a:rPr lang="ja"/>
            </a:br>
            <a:r>
              <a:rPr lang="ja"/>
              <a:t>Post Processing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1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Depth of Field</a:t>
            </a:r>
            <a:endParaRPr/>
          </a:p>
        </p:txBody>
      </p:sp>
      <p:sp>
        <p:nvSpPr>
          <p:cNvPr id="131" name="Google Shape;131;p10"/>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Font typeface="Arial"/>
              <a:buChar char="●"/>
            </a:pPr>
            <a:r>
              <a:rPr lang="ja">
                <a:latin typeface="Arial"/>
                <a:ea typeface="Arial"/>
                <a:cs typeface="Arial"/>
                <a:sym typeface="Arial"/>
              </a:rPr>
              <a:t>ピンぼけを再現する</a:t>
            </a:r>
            <a:endParaRPr>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ja">
                <a:latin typeface="Arial"/>
                <a:ea typeface="Arial"/>
                <a:cs typeface="Arial"/>
                <a:sym typeface="Arial"/>
              </a:rPr>
              <a:t>中負荷</a:t>
            </a:r>
            <a:endParaRPr>
              <a:latin typeface="Arial"/>
              <a:ea typeface="Arial"/>
              <a:cs typeface="Arial"/>
              <a:sym typeface="Arial"/>
            </a:endParaRPr>
          </a:p>
          <a:p>
            <a:pPr indent="0" lvl="0" marL="457200" rtl="0" algn="l">
              <a:lnSpc>
                <a:spcPct val="150000"/>
              </a:lnSpc>
              <a:spcBef>
                <a:spcPts val="1000"/>
              </a:spcBef>
              <a:spcAft>
                <a:spcPts val="0"/>
              </a:spcAft>
              <a:buSzPts val="1800"/>
              <a:buNone/>
            </a:pPr>
            <a:r>
              <a:t/>
            </a:r>
            <a:endParaRPr>
              <a:latin typeface="Arial"/>
              <a:ea typeface="Arial"/>
              <a:cs typeface="Arial"/>
              <a:sym typeface="Arial"/>
            </a:endParaRPr>
          </a:p>
        </p:txBody>
      </p:sp>
      <p:sp>
        <p:nvSpPr>
          <p:cNvPr id="132" name="Google Shape;132;p10"/>
          <p:cNvSpPr/>
          <p:nvPr/>
        </p:nvSpPr>
        <p:spPr>
          <a:xfrm>
            <a:off x="3954325" y="3244425"/>
            <a:ext cx="941100" cy="82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3" name="Google Shape;133;p10"/>
          <p:cNvPicPr preferRelativeResize="0"/>
          <p:nvPr/>
        </p:nvPicPr>
        <p:blipFill rotWithShape="1">
          <a:blip r:embed="rId3">
            <a:alphaModFix/>
          </a:blip>
          <a:srcRect b="0" l="0" r="0" t="0"/>
          <a:stretch/>
        </p:blipFill>
        <p:spPr>
          <a:xfrm>
            <a:off x="526200" y="2504850"/>
            <a:ext cx="3094550" cy="2299925"/>
          </a:xfrm>
          <a:prstGeom prst="rect">
            <a:avLst/>
          </a:prstGeom>
          <a:noFill/>
          <a:ln>
            <a:noFill/>
          </a:ln>
        </p:spPr>
      </p:pic>
      <p:pic>
        <p:nvPicPr>
          <p:cNvPr id="134" name="Google Shape;134;p10"/>
          <p:cNvPicPr preferRelativeResize="0"/>
          <p:nvPr/>
        </p:nvPicPr>
        <p:blipFill rotWithShape="1">
          <a:blip r:embed="rId4">
            <a:alphaModFix/>
          </a:blip>
          <a:srcRect b="0" l="0" r="0" t="0"/>
          <a:stretch/>
        </p:blipFill>
        <p:spPr>
          <a:xfrm>
            <a:off x="5229000" y="2504850"/>
            <a:ext cx="3168975" cy="2299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1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Motion Blur</a:t>
            </a:r>
            <a:endParaRPr/>
          </a:p>
        </p:txBody>
      </p:sp>
      <p:sp>
        <p:nvSpPr>
          <p:cNvPr id="140" name="Google Shape;140;p1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Font typeface="Arial"/>
              <a:buChar char="●"/>
            </a:pPr>
            <a:r>
              <a:rPr lang="ja">
                <a:latin typeface="Arial"/>
                <a:ea typeface="Arial"/>
                <a:cs typeface="Arial"/>
                <a:sym typeface="Arial"/>
              </a:rPr>
              <a:t>高速移動する物体をカメラが捉（とら）えた時のブレを再現する</a:t>
            </a:r>
            <a:endParaRPr>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ja">
                <a:latin typeface="Arial"/>
                <a:ea typeface="Arial"/>
                <a:cs typeface="Arial"/>
                <a:sym typeface="Arial"/>
              </a:rPr>
              <a:t>高負荷</a:t>
            </a:r>
            <a:endParaRPr>
              <a:latin typeface="Arial"/>
              <a:ea typeface="Arial"/>
              <a:cs typeface="Arial"/>
              <a:sym typeface="Arial"/>
            </a:endParaRPr>
          </a:p>
          <a:p>
            <a:pPr indent="0" lvl="0" marL="457200" rtl="0" algn="l">
              <a:lnSpc>
                <a:spcPct val="150000"/>
              </a:lnSpc>
              <a:spcBef>
                <a:spcPts val="1000"/>
              </a:spcBef>
              <a:spcAft>
                <a:spcPts val="0"/>
              </a:spcAft>
              <a:buSzPts val="1800"/>
              <a:buNone/>
            </a:pPr>
            <a:r>
              <a:t/>
            </a:r>
            <a:endParaRPr>
              <a:latin typeface="Arial"/>
              <a:ea typeface="Arial"/>
              <a:cs typeface="Arial"/>
              <a:sym typeface="Arial"/>
            </a:endParaRPr>
          </a:p>
        </p:txBody>
      </p:sp>
      <p:sp>
        <p:nvSpPr>
          <p:cNvPr id="141" name="Google Shape;141;p11"/>
          <p:cNvSpPr/>
          <p:nvPr/>
        </p:nvSpPr>
        <p:spPr>
          <a:xfrm>
            <a:off x="3954325" y="3244425"/>
            <a:ext cx="941100" cy="82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2" name="Google Shape;142;p11"/>
          <p:cNvPicPr preferRelativeResize="0"/>
          <p:nvPr/>
        </p:nvPicPr>
        <p:blipFill rotWithShape="1">
          <a:blip r:embed="rId3">
            <a:alphaModFix/>
          </a:blip>
          <a:srcRect b="0" l="0" r="0" t="0"/>
          <a:stretch/>
        </p:blipFill>
        <p:spPr>
          <a:xfrm>
            <a:off x="311699" y="2819700"/>
            <a:ext cx="3404150" cy="1670275"/>
          </a:xfrm>
          <a:prstGeom prst="rect">
            <a:avLst/>
          </a:prstGeom>
          <a:noFill/>
          <a:ln>
            <a:noFill/>
          </a:ln>
        </p:spPr>
      </p:pic>
      <p:pic>
        <p:nvPicPr>
          <p:cNvPr id="143" name="Google Shape;143;p11"/>
          <p:cNvPicPr preferRelativeResize="0"/>
          <p:nvPr/>
        </p:nvPicPr>
        <p:blipFill rotWithShape="1">
          <a:blip r:embed="rId4">
            <a:alphaModFix/>
          </a:blip>
          <a:srcRect b="0" l="0" r="0" t="0"/>
          <a:stretch/>
        </p:blipFill>
        <p:spPr>
          <a:xfrm>
            <a:off x="5133900" y="2803600"/>
            <a:ext cx="3748926" cy="16702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1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Screen Space Reflections (SSR)</a:t>
            </a:r>
            <a:endParaRPr/>
          </a:p>
        </p:txBody>
      </p:sp>
      <p:sp>
        <p:nvSpPr>
          <p:cNvPr id="149" name="Google Shape;149;p12"/>
          <p:cNvSpPr txBox="1"/>
          <p:nvPr>
            <p:ph idx="1" type="body"/>
          </p:nvPr>
        </p:nvSpPr>
        <p:spPr>
          <a:xfrm>
            <a:off x="311700" y="114902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90000"/>
              </a:lnSpc>
              <a:spcBef>
                <a:spcPts val="1000"/>
              </a:spcBef>
              <a:spcAft>
                <a:spcPts val="0"/>
              </a:spcAft>
              <a:buSzPts val="1800"/>
              <a:buFont typeface="Arial"/>
              <a:buChar char="●"/>
            </a:pPr>
            <a:r>
              <a:rPr lang="ja">
                <a:latin typeface="Arial"/>
                <a:ea typeface="Arial"/>
                <a:cs typeface="Arial"/>
                <a:sym typeface="Arial"/>
              </a:rPr>
              <a:t>光を反射する物体への映り込みを再現する</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ja">
                <a:latin typeface="Arial"/>
                <a:ea typeface="Arial"/>
                <a:cs typeface="Arial"/>
                <a:sym typeface="Arial"/>
              </a:rPr>
              <a:t>超高負荷</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ja">
                <a:latin typeface="Arial"/>
                <a:ea typeface="Arial"/>
                <a:cs typeface="Arial"/>
                <a:sym typeface="Arial"/>
              </a:rPr>
              <a:t>Project Settings&gt;Graphics&gt;Tier Settings の 「Rendering Path」をすべてDeferredに設定しないと使えない</a:t>
            </a:r>
            <a:endParaRPr>
              <a:latin typeface="Arial"/>
              <a:ea typeface="Arial"/>
              <a:cs typeface="Arial"/>
              <a:sym typeface="Arial"/>
            </a:endParaRPr>
          </a:p>
          <a:p>
            <a:pPr indent="0" lvl="0" marL="457200" rtl="0" algn="l">
              <a:lnSpc>
                <a:spcPct val="150000"/>
              </a:lnSpc>
              <a:spcBef>
                <a:spcPts val="1000"/>
              </a:spcBef>
              <a:spcAft>
                <a:spcPts val="0"/>
              </a:spcAft>
              <a:buSzPts val="1800"/>
              <a:buNone/>
            </a:pPr>
            <a:r>
              <a:t/>
            </a:r>
            <a:endParaRPr>
              <a:latin typeface="Arial"/>
              <a:ea typeface="Arial"/>
              <a:cs typeface="Arial"/>
              <a:sym typeface="Arial"/>
            </a:endParaRPr>
          </a:p>
        </p:txBody>
      </p:sp>
      <p:sp>
        <p:nvSpPr>
          <p:cNvPr id="150" name="Google Shape;150;p12"/>
          <p:cNvSpPr/>
          <p:nvPr/>
        </p:nvSpPr>
        <p:spPr>
          <a:xfrm>
            <a:off x="4101450" y="3374275"/>
            <a:ext cx="941100" cy="82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12"/>
          <p:cNvPicPr preferRelativeResize="0"/>
          <p:nvPr/>
        </p:nvPicPr>
        <p:blipFill rotWithShape="1">
          <a:blip r:embed="rId3">
            <a:alphaModFix/>
          </a:blip>
          <a:srcRect b="0" l="0" r="0" t="0"/>
          <a:stretch/>
        </p:blipFill>
        <p:spPr>
          <a:xfrm>
            <a:off x="496550" y="2907800"/>
            <a:ext cx="3210725" cy="1857950"/>
          </a:xfrm>
          <a:prstGeom prst="rect">
            <a:avLst/>
          </a:prstGeom>
          <a:noFill/>
          <a:ln>
            <a:noFill/>
          </a:ln>
        </p:spPr>
      </p:pic>
      <p:pic>
        <p:nvPicPr>
          <p:cNvPr id="152" name="Google Shape;152;p12"/>
          <p:cNvPicPr preferRelativeResize="0"/>
          <p:nvPr/>
        </p:nvPicPr>
        <p:blipFill rotWithShape="1">
          <a:blip r:embed="rId4">
            <a:alphaModFix/>
          </a:blip>
          <a:srcRect b="0" l="0" r="0" t="0"/>
          <a:stretch/>
        </p:blipFill>
        <p:spPr>
          <a:xfrm>
            <a:off x="5436725" y="2907800"/>
            <a:ext cx="3128374" cy="1857950"/>
          </a:xfrm>
          <a:prstGeom prst="rect">
            <a:avLst/>
          </a:prstGeom>
          <a:noFill/>
          <a:ln>
            <a:noFill/>
          </a:ln>
        </p:spPr>
      </p:pic>
      <p:pic>
        <p:nvPicPr>
          <p:cNvPr id="153" name="Google Shape;153;p12"/>
          <p:cNvPicPr preferRelativeResize="0"/>
          <p:nvPr/>
        </p:nvPicPr>
        <p:blipFill rotWithShape="1">
          <a:blip r:embed="rId5">
            <a:alphaModFix/>
          </a:blip>
          <a:srcRect b="0" l="0" r="0" t="0"/>
          <a:stretch/>
        </p:blipFill>
        <p:spPr>
          <a:xfrm>
            <a:off x="871750" y="2591875"/>
            <a:ext cx="7229074" cy="181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1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Post Processing</a:t>
            </a:r>
            <a:endParaRPr/>
          </a:p>
        </p:txBody>
      </p:sp>
      <p:sp>
        <p:nvSpPr>
          <p:cNvPr id="159" name="Google Shape;159;p13"/>
          <p:cNvSpPr txBox="1"/>
          <p:nvPr>
            <p:ph idx="1" type="body"/>
          </p:nvPr>
        </p:nvSpPr>
        <p:spPr>
          <a:xfrm>
            <a:off x="311700" y="1437475"/>
            <a:ext cx="55110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ja">
                <a:latin typeface="Arial"/>
                <a:ea typeface="Arial"/>
                <a:cs typeface="Arial"/>
                <a:sym typeface="Arial"/>
              </a:rPr>
              <a:t>Custom PostProcessing</a:t>
            </a:r>
            <a:endParaRPr>
              <a:latin typeface="Arial"/>
              <a:ea typeface="Arial"/>
              <a:cs typeface="Arial"/>
              <a:sym typeface="Arial"/>
            </a:endParaRPr>
          </a:p>
          <a:p>
            <a:pPr indent="-317500" lvl="1" marL="914400" rtl="0" algn="l">
              <a:lnSpc>
                <a:spcPct val="90000"/>
              </a:lnSpc>
              <a:spcBef>
                <a:spcPts val="0"/>
              </a:spcBef>
              <a:spcAft>
                <a:spcPts val="0"/>
              </a:spcAft>
              <a:buSzPts val="1400"/>
              <a:buFont typeface="Arial"/>
              <a:buChar char="○"/>
            </a:pPr>
            <a:r>
              <a:rPr lang="ja">
                <a:latin typeface="Arial"/>
                <a:ea typeface="Arial"/>
                <a:cs typeface="Arial"/>
                <a:sym typeface="Arial"/>
              </a:rPr>
              <a:t>公式wikiのScripting Writing Custom Effects</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u="sng">
                <a:solidFill>
                  <a:schemeClr val="hlink"/>
                </a:solidFill>
                <a:latin typeface="Arial"/>
                <a:ea typeface="Arial"/>
                <a:cs typeface="Arial"/>
                <a:sym typeface="Arial"/>
                <a:hlinkClick r:id="rId3"/>
              </a:rPr>
              <a:t>https://github.com/Unity-Technologies/PostProcessing/wiki/Writing-Custom-Effects</a:t>
            </a:r>
            <a:endParaRPr>
              <a:latin typeface="Arial"/>
              <a:ea typeface="Arial"/>
              <a:cs typeface="Arial"/>
              <a:sym typeface="Arial"/>
            </a:endParaRPr>
          </a:p>
          <a:p>
            <a:pPr indent="-342900" lvl="0" marL="457200" rtl="0" algn="l">
              <a:lnSpc>
                <a:spcPct val="90000"/>
              </a:lnSpc>
              <a:spcBef>
                <a:spcPts val="0"/>
              </a:spcBef>
              <a:spcAft>
                <a:spcPts val="0"/>
              </a:spcAft>
              <a:buSzPts val="1800"/>
              <a:buFont typeface="Arial"/>
              <a:buChar char="●"/>
            </a:pPr>
            <a:r>
              <a:rPr lang="ja">
                <a:latin typeface="Arial"/>
                <a:ea typeface="Arial"/>
                <a:cs typeface="Arial"/>
                <a:sym typeface="Arial"/>
              </a:rPr>
              <a:t>ソースコードをコピペするだけで画面をグレースケール化するPostProcessingが作れる</a:t>
            </a:r>
            <a:endParaRPr>
              <a:latin typeface="Arial"/>
              <a:ea typeface="Arial"/>
              <a:cs typeface="Arial"/>
              <a:sym typeface="Arial"/>
            </a:endParaRPr>
          </a:p>
          <a:p>
            <a:pPr indent="0" lvl="0" marL="0" rtl="0" algn="l">
              <a:lnSpc>
                <a:spcPct val="115000"/>
              </a:lnSpc>
              <a:spcBef>
                <a:spcPts val="0"/>
              </a:spcBef>
              <a:spcAft>
                <a:spcPts val="1600"/>
              </a:spcAft>
              <a:buSzPts val="1800"/>
              <a:buNone/>
            </a:pPr>
            <a:r>
              <a:t/>
            </a:r>
            <a:endParaRPr>
              <a:solidFill>
                <a:srgbClr val="000000"/>
              </a:solidFill>
            </a:endParaRPr>
          </a:p>
        </p:txBody>
      </p:sp>
      <p:pic>
        <p:nvPicPr>
          <p:cNvPr id="160" name="Google Shape;160;p13"/>
          <p:cNvPicPr preferRelativeResize="0"/>
          <p:nvPr/>
        </p:nvPicPr>
        <p:blipFill rotWithShape="1">
          <a:blip r:embed="rId4">
            <a:alphaModFix/>
          </a:blip>
          <a:srcRect b="0" l="0" r="0" t="0"/>
          <a:stretch/>
        </p:blipFill>
        <p:spPr>
          <a:xfrm>
            <a:off x="5895950" y="1147225"/>
            <a:ext cx="2834900" cy="3644250"/>
          </a:xfrm>
          <a:prstGeom prst="rect">
            <a:avLst/>
          </a:prstGeom>
          <a:noFill/>
          <a:ln>
            <a:noFill/>
          </a:ln>
        </p:spPr>
      </p:pic>
      <p:pic>
        <p:nvPicPr>
          <p:cNvPr id="161" name="Google Shape;161;p13"/>
          <p:cNvPicPr preferRelativeResize="0"/>
          <p:nvPr/>
        </p:nvPicPr>
        <p:blipFill rotWithShape="1">
          <a:blip r:embed="rId5">
            <a:alphaModFix/>
          </a:blip>
          <a:srcRect b="0" l="0" r="0" t="0"/>
          <a:stretch/>
        </p:blipFill>
        <p:spPr>
          <a:xfrm>
            <a:off x="1132600" y="3297719"/>
            <a:ext cx="1598350" cy="1545075"/>
          </a:xfrm>
          <a:prstGeom prst="rect">
            <a:avLst/>
          </a:prstGeom>
          <a:noFill/>
          <a:ln>
            <a:noFill/>
          </a:ln>
        </p:spPr>
      </p:pic>
      <p:pic>
        <p:nvPicPr>
          <p:cNvPr id="162" name="Google Shape;162;p13"/>
          <p:cNvPicPr preferRelativeResize="0"/>
          <p:nvPr/>
        </p:nvPicPr>
        <p:blipFill rotWithShape="1">
          <a:blip r:embed="rId6">
            <a:alphaModFix/>
          </a:blip>
          <a:srcRect b="0" l="0" r="0" t="0"/>
          <a:stretch/>
        </p:blipFill>
        <p:spPr>
          <a:xfrm>
            <a:off x="3631575" y="3283222"/>
            <a:ext cx="1598350" cy="1574078"/>
          </a:xfrm>
          <a:prstGeom prst="rect">
            <a:avLst/>
          </a:prstGeom>
          <a:noFill/>
          <a:ln>
            <a:noFill/>
          </a:ln>
        </p:spPr>
      </p:pic>
      <p:sp>
        <p:nvSpPr>
          <p:cNvPr id="163" name="Google Shape;163;p13"/>
          <p:cNvSpPr/>
          <p:nvPr/>
        </p:nvSpPr>
        <p:spPr>
          <a:xfrm>
            <a:off x="2972613" y="3755413"/>
            <a:ext cx="417300" cy="629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- 1</a:t>
            </a:r>
            <a:endParaRPr/>
          </a:p>
        </p:txBody>
      </p:sp>
      <p:sp>
        <p:nvSpPr>
          <p:cNvPr id="169" name="Google Shape;169;p14"/>
          <p:cNvSpPr txBox="1"/>
          <p:nvPr>
            <p:ph idx="1" type="body"/>
          </p:nvPr>
        </p:nvSpPr>
        <p:spPr>
          <a:xfrm>
            <a:off x="311700" y="1437475"/>
            <a:ext cx="85206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ja">
                <a:latin typeface="Arial"/>
                <a:ea typeface="Arial"/>
                <a:cs typeface="Arial"/>
                <a:sym typeface="Arial"/>
              </a:rPr>
              <a:t>Custom Post Processingを作って見ましょう</a:t>
            </a:r>
            <a:endParaRPr>
              <a:latin typeface="Arial"/>
              <a:ea typeface="Arial"/>
              <a:cs typeface="Arial"/>
              <a:sym typeface="Arial"/>
            </a:endParaRPr>
          </a:p>
          <a:p>
            <a:pPr indent="-317500" lvl="1" marL="914400" marR="0" rtl="0" algn="l">
              <a:lnSpc>
                <a:spcPct val="115000"/>
              </a:lnSpc>
              <a:spcBef>
                <a:spcPts val="0"/>
              </a:spcBef>
              <a:spcAft>
                <a:spcPts val="0"/>
              </a:spcAft>
              <a:buSzPts val="1400"/>
              <a:buFont typeface="Arial"/>
              <a:buChar char="○"/>
            </a:pPr>
            <a:r>
              <a:rPr lang="ja">
                <a:latin typeface="Arial"/>
                <a:ea typeface="Arial"/>
                <a:cs typeface="Arial"/>
                <a:sym typeface="Arial"/>
              </a:rPr>
              <a:t>赤いフィルターを作ってみてください</a:t>
            </a:r>
            <a:endParaRPr>
              <a:latin typeface="Arial"/>
              <a:ea typeface="Arial"/>
              <a:cs typeface="Arial"/>
              <a:sym typeface="Arial"/>
            </a:endParaRPr>
          </a:p>
          <a:p>
            <a:pPr indent="0" lvl="0" marL="457200" marR="0" rtl="0" algn="l">
              <a:lnSpc>
                <a:spcPct val="115000"/>
              </a:lnSpc>
              <a:spcBef>
                <a:spcPts val="0"/>
              </a:spcBef>
              <a:spcAft>
                <a:spcPts val="0"/>
              </a:spcAft>
              <a:buSzPts val="1800"/>
              <a:buNone/>
            </a:pPr>
            <a:r>
              <a:t/>
            </a:r>
            <a:endParaRPr>
              <a:latin typeface="Arial"/>
              <a:ea typeface="Arial"/>
              <a:cs typeface="Arial"/>
              <a:sym typeface="Arial"/>
            </a:endParaRPr>
          </a:p>
          <a:p>
            <a:pPr indent="0" lvl="0" marL="0" rtl="0" algn="l">
              <a:lnSpc>
                <a:spcPct val="115000"/>
              </a:lnSpc>
              <a:spcBef>
                <a:spcPts val="0"/>
              </a:spcBef>
              <a:spcAft>
                <a:spcPts val="1600"/>
              </a:spcAft>
              <a:buSzPts val="1800"/>
              <a:buNone/>
            </a:pPr>
            <a:r>
              <a:t/>
            </a:r>
            <a:endParaRPr>
              <a:solidFill>
                <a:srgbClr val="000000"/>
              </a:solidFill>
            </a:endParaRPr>
          </a:p>
        </p:txBody>
      </p:sp>
      <p:pic>
        <p:nvPicPr>
          <p:cNvPr id="170" name="Google Shape;170;p14"/>
          <p:cNvPicPr preferRelativeResize="0"/>
          <p:nvPr/>
        </p:nvPicPr>
        <p:blipFill rotWithShape="1">
          <a:blip r:embed="rId3">
            <a:alphaModFix/>
          </a:blip>
          <a:srcRect b="0" l="0" r="0" t="0"/>
          <a:stretch/>
        </p:blipFill>
        <p:spPr>
          <a:xfrm>
            <a:off x="1771677" y="2344825"/>
            <a:ext cx="5600649" cy="2182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1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176" name="Google Shape;176;p15"/>
          <p:cNvSpPr txBox="1"/>
          <p:nvPr>
            <p:ph idx="1" type="body"/>
          </p:nvPr>
        </p:nvSpPr>
        <p:spPr>
          <a:xfrm>
            <a:off x="311700" y="1437475"/>
            <a:ext cx="85206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Font typeface="Arial"/>
              <a:buChar char="●"/>
            </a:pPr>
            <a:r>
              <a:rPr lang="ja">
                <a:latin typeface="Arial"/>
                <a:ea typeface="Arial"/>
                <a:cs typeface="Arial"/>
                <a:sym typeface="Arial"/>
              </a:rPr>
              <a:t>LED看板（かんばん）風に描画するImage Effect Shaderを作って見ましょう</a:t>
            </a:r>
            <a:endParaRPr>
              <a:latin typeface="Arial"/>
              <a:ea typeface="Arial"/>
              <a:cs typeface="Arial"/>
              <a:sym typeface="Arial"/>
            </a:endParaRPr>
          </a:p>
          <a:p>
            <a:pPr indent="0" lvl="0" marL="0" rtl="0" algn="l">
              <a:lnSpc>
                <a:spcPct val="115000"/>
              </a:lnSpc>
              <a:spcBef>
                <a:spcPts val="0"/>
              </a:spcBef>
              <a:spcAft>
                <a:spcPts val="1600"/>
              </a:spcAft>
              <a:buSzPts val="1800"/>
              <a:buNone/>
            </a:pPr>
            <a:r>
              <a:t/>
            </a:r>
            <a:endParaRPr>
              <a:solidFill>
                <a:srgbClr val="000000"/>
              </a:solidFill>
            </a:endParaRPr>
          </a:p>
        </p:txBody>
      </p:sp>
      <p:pic>
        <p:nvPicPr>
          <p:cNvPr id="177" name="Google Shape;177;p15"/>
          <p:cNvPicPr preferRelativeResize="0"/>
          <p:nvPr/>
        </p:nvPicPr>
        <p:blipFill rotWithShape="1">
          <a:blip r:embed="rId3">
            <a:alphaModFix/>
          </a:blip>
          <a:srcRect b="0" l="0" r="0" t="0"/>
          <a:stretch/>
        </p:blipFill>
        <p:spPr>
          <a:xfrm>
            <a:off x="1113926" y="2054350"/>
            <a:ext cx="2986972" cy="2765424"/>
          </a:xfrm>
          <a:prstGeom prst="rect">
            <a:avLst/>
          </a:prstGeom>
          <a:noFill/>
          <a:ln>
            <a:noFill/>
          </a:ln>
        </p:spPr>
      </p:pic>
      <p:pic>
        <p:nvPicPr>
          <p:cNvPr id="178" name="Google Shape;178;p15"/>
          <p:cNvPicPr preferRelativeResize="0"/>
          <p:nvPr/>
        </p:nvPicPr>
        <p:blipFill rotWithShape="1">
          <a:blip r:embed="rId4">
            <a:alphaModFix/>
          </a:blip>
          <a:srcRect b="0" l="0" r="0" t="0"/>
          <a:stretch/>
        </p:blipFill>
        <p:spPr>
          <a:xfrm>
            <a:off x="4994376" y="2026050"/>
            <a:ext cx="2868826" cy="2765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1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184" name="Google Shape;184;p16"/>
          <p:cNvSpPr txBox="1"/>
          <p:nvPr>
            <p:ph idx="1" type="body"/>
          </p:nvPr>
        </p:nvSpPr>
        <p:spPr>
          <a:xfrm>
            <a:off x="311700" y="1437475"/>
            <a:ext cx="85206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Font typeface="Arial"/>
              <a:buChar char="●"/>
            </a:pPr>
            <a:r>
              <a:rPr lang="ja">
                <a:latin typeface="Arial"/>
                <a:ea typeface="Arial"/>
                <a:cs typeface="Arial"/>
                <a:sym typeface="Arial"/>
              </a:rPr>
              <a:t>LED看板（かんばん）風に描画するImage Effect Shaderを作って見ましょう</a:t>
            </a:r>
            <a:endParaRPr>
              <a:latin typeface="Arial"/>
              <a:ea typeface="Arial"/>
              <a:cs typeface="Arial"/>
              <a:sym typeface="Arial"/>
            </a:endParaRPr>
          </a:p>
          <a:p>
            <a:pPr indent="0" lvl="0" marL="0" rtl="0" algn="l">
              <a:lnSpc>
                <a:spcPct val="115000"/>
              </a:lnSpc>
              <a:spcBef>
                <a:spcPts val="0"/>
              </a:spcBef>
              <a:spcAft>
                <a:spcPts val="1600"/>
              </a:spcAft>
              <a:buSzPts val="1800"/>
              <a:buNone/>
            </a:pPr>
            <a:r>
              <a:t/>
            </a:r>
            <a:endParaRPr>
              <a:solidFill>
                <a:srgbClr val="000000"/>
              </a:solidFill>
            </a:endParaRPr>
          </a:p>
        </p:txBody>
      </p:sp>
      <p:pic>
        <p:nvPicPr>
          <p:cNvPr id="185" name="Google Shape;185;p16"/>
          <p:cNvPicPr preferRelativeResize="0"/>
          <p:nvPr/>
        </p:nvPicPr>
        <p:blipFill rotWithShape="1">
          <a:blip r:embed="rId3">
            <a:alphaModFix/>
          </a:blip>
          <a:srcRect b="0" l="0" r="0" t="0"/>
          <a:stretch/>
        </p:blipFill>
        <p:spPr>
          <a:xfrm>
            <a:off x="1337125" y="2268169"/>
            <a:ext cx="6469750" cy="2330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1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191" name="Google Shape;191;p17"/>
          <p:cNvSpPr txBox="1"/>
          <p:nvPr>
            <p:ph idx="1" type="body"/>
          </p:nvPr>
        </p:nvSpPr>
        <p:spPr>
          <a:xfrm>
            <a:off x="311700" y="1437475"/>
            <a:ext cx="85206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Font typeface="Arial"/>
              <a:buChar char="●"/>
            </a:pPr>
            <a:r>
              <a:rPr lang="ja">
                <a:latin typeface="Arial"/>
                <a:ea typeface="Arial"/>
                <a:cs typeface="Arial"/>
                <a:sym typeface="Arial"/>
              </a:rPr>
              <a:t>LED看板（かんばん）風に描画するImage Effect Shaderを作って見ましょう</a:t>
            </a:r>
            <a:endParaRPr>
              <a:latin typeface="Arial"/>
              <a:ea typeface="Arial"/>
              <a:cs typeface="Arial"/>
              <a:sym typeface="Arial"/>
            </a:endParaRPr>
          </a:p>
          <a:p>
            <a:pPr indent="0" lvl="0" marL="0" rtl="0" algn="l">
              <a:lnSpc>
                <a:spcPct val="115000"/>
              </a:lnSpc>
              <a:spcBef>
                <a:spcPts val="0"/>
              </a:spcBef>
              <a:spcAft>
                <a:spcPts val="1600"/>
              </a:spcAft>
              <a:buSzPts val="1800"/>
              <a:buNone/>
            </a:pPr>
            <a:r>
              <a:t/>
            </a:r>
            <a:endParaRPr>
              <a:solidFill>
                <a:srgbClr val="000000"/>
              </a:solidFill>
            </a:endParaRPr>
          </a:p>
        </p:txBody>
      </p:sp>
      <p:pic>
        <p:nvPicPr>
          <p:cNvPr id="192" name="Google Shape;192;p17"/>
          <p:cNvPicPr preferRelativeResize="0"/>
          <p:nvPr/>
        </p:nvPicPr>
        <p:blipFill rotWithShape="1">
          <a:blip r:embed="rId3">
            <a:alphaModFix/>
          </a:blip>
          <a:srcRect b="0" l="0" r="0" t="0"/>
          <a:stretch/>
        </p:blipFill>
        <p:spPr>
          <a:xfrm>
            <a:off x="1224325" y="2216725"/>
            <a:ext cx="6695351" cy="2367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1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198" name="Google Shape;198;p18"/>
          <p:cNvSpPr txBox="1"/>
          <p:nvPr>
            <p:ph idx="1" type="body"/>
          </p:nvPr>
        </p:nvSpPr>
        <p:spPr>
          <a:xfrm>
            <a:off x="311700" y="1437475"/>
            <a:ext cx="26880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Arial"/>
              <a:buChar char="●"/>
            </a:pPr>
            <a:r>
              <a:rPr lang="ja">
                <a:latin typeface="Arial"/>
                <a:ea typeface="Arial"/>
                <a:cs typeface="Arial"/>
                <a:sym typeface="Arial"/>
              </a:rPr>
              <a:t>Shader基礎Ⅰ</a:t>
            </a:r>
            <a:endParaRPr>
              <a:latin typeface="Arial"/>
              <a:ea typeface="Arial"/>
              <a:cs typeface="Arial"/>
              <a:sym typeface="Arial"/>
            </a:endParaRPr>
          </a:p>
          <a:p>
            <a:pPr indent="-317500" lvl="1" marL="914400" rtl="0" algn="l">
              <a:lnSpc>
                <a:spcPct val="100000"/>
              </a:lnSpc>
              <a:spcBef>
                <a:spcPts val="0"/>
              </a:spcBef>
              <a:spcAft>
                <a:spcPts val="0"/>
              </a:spcAft>
              <a:buClr>
                <a:srgbClr val="000000"/>
              </a:buClr>
              <a:buSzPts val="1400"/>
              <a:buFont typeface="Arial"/>
              <a:buChar char="○"/>
            </a:pPr>
            <a:r>
              <a:rPr lang="ja">
                <a:solidFill>
                  <a:srgbClr val="000000"/>
                </a:solidFill>
                <a:latin typeface="Arial"/>
                <a:ea typeface="Arial"/>
                <a:cs typeface="Arial"/>
                <a:sym typeface="Arial"/>
              </a:rPr>
              <a:t>Shader基本構造</a:t>
            </a:r>
            <a:endParaRPr>
              <a:latin typeface="Arial"/>
              <a:ea typeface="Arial"/>
              <a:cs typeface="Arial"/>
              <a:sym typeface="Arial"/>
            </a:endParaRPr>
          </a:p>
        </p:txBody>
      </p:sp>
      <p:sp>
        <p:nvSpPr>
          <p:cNvPr id="199" name="Google Shape;199;p18"/>
          <p:cNvSpPr txBox="1"/>
          <p:nvPr/>
        </p:nvSpPr>
        <p:spPr>
          <a:xfrm>
            <a:off x="3115800" y="1614475"/>
            <a:ext cx="5716500" cy="3000000"/>
          </a:xfrm>
          <a:prstGeom prst="rect">
            <a:avLst/>
          </a:prstGeom>
          <a:solidFill>
            <a:srgbClr val="43434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Shader "Custom/MyShader" {  // [1] 生成したShaderの分類/名前 </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a:t>
            </a:r>
            <a:r>
              <a:rPr b="1" i="0" lang="ja" sz="1000" u="none" cap="none" strike="noStrike">
                <a:solidFill>
                  <a:srgbClr val="FF0000"/>
                </a:solidFill>
                <a:highlight>
                  <a:srgbClr val="434343"/>
                </a:highlight>
                <a:latin typeface="Courier New"/>
                <a:ea typeface="Courier New"/>
                <a:cs typeface="Courier New"/>
                <a:sym typeface="Courier New"/>
              </a:rPr>
              <a:t>Properties</a:t>
            </a:r>
            <a:r>
              <a:rPr b="0" i="0" lang="ja" sz="1000" u="none" cap="none" strike="noStrike">
                <a:solidFill>
                  <a:srgbClr val="FFFFFF"/>
                </a:solidFill>
                <a:highlight>
                  <a:srgbClr val="434343"/>
                </a:highlight>
                <a:latin typeface="Courier New"/>
                <a:ea typeface="Courier New"/>
                <a:cs typeface="Courier New"/>
                <a:sym typeface="Courier New"/>
              </a:rPr>
              <a:t> {</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 [2] 色々なShaderの属性を記述する</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 属性の種類はtexture, color, vector, intなどがある</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 UnityのInspectorで数値を調整できるUIを作る</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a:t>
            </a:r>
            <a:r>
              <a:rPr b="1" i="0" lang="ja" sz="1000" u="none" cap="none" strike="noStrike">
                <a:solidFill>
                  <a:srgbClr val="FF0000"/>
                </a:solidFill>
                <a:highlight>
                  <a:srgbClr val="434343"/>
                </a:highlight>
                <a:latin typeface="Courier New"/>
                <a:ea typeface="Courier New"/>
                <a:cs typeface="Courier New"/>
                <a:sym typeface="Courier New"/>
              </a:rPr>
              <a:t>SubShader</a:t>
            </a:r>
            <a:r>
              <a:rPr b="0" i="0" lang="ja" sz="1000" u="none" cap="none" strike="noStrike">
                <a:solidFill>
                  <a:srgbClr val="FFFFFF"/>
                </a:solidFill>
                <a:highlight>
                  <a:srgbClr val="434343"/>
                </a:highlight>
                <a:latin typeface="Courier New"/>
                <a:ea typeface="Courier New"/>
                <a:cs typeface="Courier New"/>
                <a:sym typeface="Courier New"/>
              </a:rPr>
              <a:t> {</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 [3] ここがShaderのコア</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 Surface, Vertex, Fragment, Fixed FunctionのShaderコードを作成</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SubShader {</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 [4] SubShaderは複数あっても問題ない</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 下に追加するほど下のバージョンのデバイスのためのShader</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 古いグラボを対応するために作成</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 高性能のデバイスでは一番上のShaderが適用される</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  Fallback "Diffuse"  // そこまでも無理だったら一番低い品質で処理する</a:t>
            </a:r>
            <a:endParaRPr b="0" i="0" sz="1000" u="none" cap="none" strike="noStrike">
              <a:solidFill>
                <a:srgbClr val="FFFFFF"/>
              </a:solidFill>
              <a:highlight>
                <a:srgbClr val="434343"/>
              </a:highlight>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highlight>
                  <a:srgbClr val="434343"/>
                </a:highlight>
                <a:latin typeface="Courier New"/>
                <a:ea typeface="Courier New"/>
                <a:cs typeface="Courier New"/>
                <a:sym typeface="Courier New"/>
              </a:rPr>
              <a:t>}</a:t>
            </a:r>
            <a:endParaRPr b="0" i="0" sz="1000" u="none" cap="none" strike="noStrike">
              <a:solidFill>
                <a:srgbClr val="FFFFFF"/>
              </a:solidFill>
              <a:highlight>
                <a:srgbClr val="434343"/>
              </a:highlight>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1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205" name="Google Shape;205;p19"/>
          <p:cNvSpPr txBox="1"/>
          <p:nvPr>
            <p:ph idx="1" type="body"/>
          </p:nvPr>
        </p:nvSpPr>
        <p:spPr>
          <a:xfrm>
            <a:off x="311700" y="1437475"/>
            <a:ext cx="26880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Arial"/>
              <a:buChar char="●"/>
            </a:pPr>
            <a:r>
              <a:rPr lang="ja">
                <a:latin typeface="Arial"/>
                <a:ea typeface="Arial"/>
                <a:cs typeface="Arial"/>
                <a:sym typeface="Arial"/>
              </a:rPr>
              <a:t>Shader基礎Ⅱ</a:t>
            </a:r>
            <a:endParaRPr>
              <a:latin typeface="Arial"/>
              <a:ea typeface="Arial"/>
              <a:cs typeface="Arial"/>
              <a:sym typeface="Arial"/>
            </a:endParaRPr>
          </a:p>
          <a:p>
            <a:pPr indent="-317500" lvl="1" marL="914400" rtl="0" algn="l">
              <a:lnSpc>
                <a:spcPct val="100000"/>
              </a:lnSpc>
              <a:spcBef>
                <a:spcPts val="0"/>
              </a:spcBef>
              <a:spcAft>
                <a:spcPts val="0"/>
              </a:spcAft>
              <a:buClr>
                <a:srgbClr val="000000"/>
              </a:buClr>
              <a:buSzPts val="1400"/>
              <a:buFont typeface="Arial"/>
              <a:buChar char="○"/>
            </a:pPr>
            <a:r>
              <a:rPr lang="ja">
                <a:solidFill>
                  <a:srgbClr val="000000"/>
                </a:solidFill>
                <a:latin typeface="Arial"/>
                <a:ea typeface="Arial"/>
                <a:cs typeface="Arial"/>
                <a:sym typeface="Arial"/>
              </a:rPr>
              <a:t>Properties </a:t>
            </a:r>
            <a:endParaRPr>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SzPts val="1400"/>
              <a:buFont typeface="Arial"/>
              <a:buChar char="○"/>
            </a:pPr>
            <a:r>
              <a:rPr lang="ja" sz="1100" u="sng">
                <a:solidFill>
                  <a:schemeClr val="hlink"/>
                </a:solidFill>
                <a:latin typeface="Arial"/>
                <a:ea typeface="Arial"/>
                <a:cs typeface="Arial"/>
                <a:sym typeface="Arial"/>
                <a:hlinkClick r:id="rId3"/>
              </a:rPr>
              <a:t>https://docs.unity3d.com/ja/current/Manual/SL-Properties.html</a:t>
            </a:r>
            <a:endParaRPr>
              <a:latin typeface="Arial"/>
              <a:ea typeface="Arial"/>
              <a:cs typeface="Arial"/>
              <a:sym typeface="Arial"/>
            </a:endParaRPr>
          </a:p>
        </p:txBody>
      </p:sp>
      <p:sp>
        <p:nvSpPr>
          <p:cNvPr id="206" name="Google Shape;206;p19"/>
          <p:cNvSpPr txBox="1"/>
          <p:nvPr/>
        </p:nvSpPr>
        <p:spPr>
          <a:xfrm>
            <a:off x="3115800" y="1614475"/>
            <a:ext cx="5716500" cy="3000000"/>
          </a:xfrm>
          <a:prstGeom prst="rect">
            <a:avLst/>
          </a:prstGeom>
          <a:solidFill>
            <a:srgbClr val="434343"/>
          </a:solidFill>
          <a:ln>
            <a:noFill/>
          </a:ln>
        </p:spPr>
        <p:txBody>
          <a:bodyPr anchorCtr="0" anchor="t" bIns="91425" lIns="91425" spcFirstLastPara="1" rIns="91425" wrap="square" tIns="91425">
            <a:noAutofit/>
          </a:bodyPr>
          <a:lstStyle/>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Properties</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name ("display name", Int) = number</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name ("display name", Color) = (number,number,number,number)</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name ("display name", Vector) = (number,number,number,number)</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name ("display name", 2D) = "defaulttexture" {}</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highlight>
                <a:srgbClr val="434343"/>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Post Processing?</a:t>
            </a:r>
            <a:endParaRPr/>
          </a:p>
        </p:txBody>
      </p:sp>
      <p:sp>
        <p:nvSpPr>
          <p:cNvPr id="68" name="Google Shape;68;p2"/>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solidFill>
                <a:srgbClr val="000000"/>
              </a:solidFill>
            </a:endParaRPr>
          </a:p>
          <a:p>
            <a:pPr indent="-342900" lvl="0" marL="457200" rtl="0" algn="l">
              <a:lnSpc>
                <a:spcPct val="115000"/>
              </a:lnSpc>
              <a:spcBef>
                <a:spcPts val="1600"/>
              </a:spcBef>
              <a:spcAft>
                <a:spcPts val="0"/>
              </a:spcAft>
              <a:buClr>
                <a:srgbClr val="000000"/>
              </a:buClr>
              <a:buSzPts val="1800"/>
              <a:buChar char="●"/>
            </a:pPr>
            <a:r>
              <a:rPr lang="ja">
                <a:solidFill>
                  <a:srgbClr val="000000"/>
                </a:solidFill>
              </a:rPr>
              <a:t>Post Proceesing（ポストプロセッシング）：後処理、</a:t>
            </a:r>
            <a:r>
              <a:rPr lang="ja">
                <a:solidFill>
                  <a:srgbClr val="000000"/>
                </a:solidFill>
                <a:latin typeface="Arial"/>
                <a:ea typeface="Arial"/>
                <a:cs typeface="Arial"/>
                <a:sym typeface="Arial"/>
              </a:rPr>
              <a:t>レンダリング結果に対して、後処理で見た目の調整を行う事。別名「ポストプロセスエフェクト」 「ポストエフェクト」「イメージエフェクト」</a:t>
            </a:r>
            <a:endParaRPr>
              <a:solidFill>
                <a:srgbClr val="000000"/>
              </a:solidFill>
              <a:latin typeface="Arial"/>
              <a:ea typeface="Arial"/>
              <a:cs typeface="Arial"/>
              <a:sym typeface="Arial"/>
            </a:endParaRPr>
          </a:p>
          <a:p>
            <a:pPr indent="457200" lvl="0" marL="0" rtl="0" algn="l">
              <a:lnSpc>
                <a:spcPct val="90000"/>
              </a:lnSpc>
              <a:spcBef>
                <a:spcPts val="1600"/>
              </a:spcBef>
              <a:spcAft>
                <a:spcPts val="0"/>
              </a:spcAft>
              <a:buSzPts val="1800"/>
              <a:buNone/>
            </a:pPr>
            <a:r>
              <a:rPr lang="ja" sz="1200">
                <a:highlight>
                  <a:srgbClr val="FFFFFF"/>
                </a:highlight>
                <a:latin typeface="Meiryo"/>
                <a:ea typeface="Meiryo"/>
                <a:cs typeface="Meiryo"/>
                <a:sym typeface="Meiryo"/>
              </a:rPr>
              <a:t>※ </a:t>
            </a:r>
            <a:r>
              <a:rPr lang="ja">
                <a:solidFill>
                  <a:srgbClr val="000000"/>
                </a:solidFill>
                <a:latin typeface="Arial"/>
                <a:ea typeface="Arial"/>
                <a:cs typeface="Arial"/>
                <a:sym typeface="Arial"/>
              </a:rPr>
              <a:t>Unityの以前Versionでは、StandardAssetsのImageEffectsという機能</a:t>
            </a:r>
            <a:endParaRPr sz="1400">
              <a:solidFill>
                <a:srgbClr val="000000"/>
              </a:solidFill>
              <a:latin typeface="Arial"/>
              <a:ea typeface="Arial"/>
              <a:cs typeface="Arial"/>
              <a:sym typeface="Arial"/>
            </a:endParaRPr>
          </a:p>
          <a:p>
            <a:pPr indent="457200" lvl="0" marL="0" rtl="0" algn="l">
              <a:lnSpc>
                <a:spcPct val="90000"/>
              </a:lnSpc>
              <a:spcBef>
                <a:spcPts val="1000"/>
              </a:spcBef>
              <a:spcAft>
                <a:spcPts val="0"/>
              </a:spcAft>
              <a:buSzPts val="1800"/>
              <a:buNone/>
            </a:pPr>
            <a:r>
              <a:rPr lang="ja" sz="1200">
                <a:highlight>
                  <a:srgbClr val="FFFFFF"/>
                </a:highlight>
                <a:latin typeface="Meiryo"/>
                <a:ea typeface="Meiryo"/>
                <a:cs typeface="Meiryo"/>
                <a:sym typeface="Meiryo"/>
              </a:rPr>
              <a:t>※ </a:t>
            </a:r>
            <a:r>
              <a:rPr lang="ja">
                <a:solidFill>
                  <a:srgbClr val="000000"/>
                </a:solidFill>
                <a:latin typeface="Arial"/>
                <a:ea typeface="Arial"/>
                <a:cs typeface="Arial"/>
                <a:sym typeface="Arial"/>
              </a:rPr>
              <a:t>ImageEffects参考リンク</a:t>
            </a:r>
            <a:endParaRPr>
              <a:solidFill>
                <a:srgbClr val="000000"/>
              </a:solidFill>
              <a:latin typeface="Arial"/>
              <a:ea typeface="Arial"/>
              <a:cs typeface="Arial"/>
              <a:sym typeface="Arial"/>
            </a:endParaRPr>
          </a:p>
          <a:p>
            <a:pPr indent="0" lvl="0" marL="457200" rtl="0" algn="l">
              <a:lnSpc>
                <a:spcPct val="90000"/>
              </a:lnSpc>
              <a:spcBef>
                <a:spcPts val="1000"/>
              </a:spcBef>
              <a:spcAft>
                <a:spcPts val="0"/>
              </a:spcAft>
              <a:buSzPts val="1800"/>
              <a:buNone/>
            </a:pPr>
            <a:r>
              <a:rPr lang="ja" sz="1400" u="sng">
                <a:solidFill>
                  <a:schemeClr val="hlink"/>
                </a:solidFill>
                <a:latin typeface="Arial"/>
                <a:ea typeface="Arial"/>
                <a:cs typeface="Arial"/>
                <a:sym typeface="Arial"/>
                <a:hlinkClick r:id="rId3"/>
              </a:rPr>
              <a:t>http://bibinbaleo.hatenablog.com/entry/2016/10/21/155207#Antialiasing%E3%82%A2%E3%83%B3%E3%83%81%E3%82%A8%E3%82%A4%E3%83%AA%E3%82%A2%E3%82%B9</a:t>
            </a:r>
            <a:endParaRPr sz="1400"/>
          </a:p>
          <a:p>
            <a:pPr indent="0" lvl="0" marL="0" rtl="0" algn="l">
              <a:lnSpc>
                <a:spcPct val="115000"/>
              </a:lnSpc>
              <a:spcBef>
                <a:spcPts val="0"/>
              </a:spcBef>
              <a:spcAft>
                <a:spcPts val="1600"/>
              </a:spcAft>
              <a:buSzPts val="1800"/>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0"/>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212" name="Google Shape;212;p20"/>
          <p:cNvSpPr txBox="1"/>
          <p:nvPr>
            <p:ph idx="1" type="body"/>
          </p:nvPr>
        </p:nvSpPr>
        <p:spPr>
          <a:xfrm>
            <a:off x="311700" y="1513675"/>
            <a:ext cx="26880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Arial"/>
              <a:buChar char="●"/>
            </a:pPr>
            <a:r>
              <a:rPr lang="ja">
                <a:latin typeface="Arial"/>
                <a:ea typeface="Arial"/>
                <a:cs typeface="Arial"/>
                <a:sym typeface="Arial"/>
              </a:rPr>
              <a:t>Shader基礎Ⅲ</a:t>
            </a:r>
            <a:endParaRPr>
              <a:latin typeface="Arial"/>
              <a:ea typeface="Arial"/>
              <a:cs typeface="Arial"/>
              <a:sym typeface="Arial"/>
            </a:endParaRPr>
          </a:p>
          <a:p>
            <a:pPr indent="-317500" lvl="1" marL="914400" rtl="0" algn="l">
              <a:lnSpc>
                <a:spcPct val="100000"/>
              </a:lnSpc>
              <a:spcBef>
                <a:spcPts val="0"/>
              </a:spcBef>
              <a:spcAft>
                <a:spcPts val="0"/>
              </a:spcAft>
              <a:buClr>
                <a:srgbClr val="000000"/>
              </a:buClr>
              <a:buSzPts val="1400"/>
              <a:buFont typeface="Arial"/>
              <a:buChar char="○"/>
            </a:pPr>
            <a:r>
              <a:rPr lang="ja">
                <a:solidFill>
                  <a:srgbClr val="000000"/>
                </a:solidFill>
                <a:latin typeface="Arial"/>
                <a:ea typeface="Arial"/>
                <a:cs typeface="Arial"/>
                <a:sym typeface="Arial"/>
              </a:rPr>
              <a:t>SubShader</a:t>
            </a:r>
            <a:endParaRPr>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SzPts val="1400"/>
              <a:buFont typeface="Arial"/>
              <a:buChar char="○"/>
            </a:pPr>
            <a:r>
              <a:rPr lang="ja" sz="1100" u="sng">
                <a:solidFill>
                  <a:schemeClr val="hlink"/>
                </a:solidFill>
                <a:latin typeface="Arial"/>
                <a:ea typeface="Arial"/>
                <a:cs typeface="Arial"/>
                <a:sym typeface="Arial"/>
                <a:hlinkClick r:id="rId3"/>
              </a:rPr>
              <a:t>https://docs.unity3d.com/ja/2018.3/Manual/SL-SubShader.html</a:t>
            </a:r>
            <a:endParaRPr>
              <a:latin typeface="Arial"/>
              <a:ea typeface="Arial"/>
              <a:cs typeface="Arial"/>
              <a:sym typeface="Arial"/>
            </a:endParaRPr>
          </a:p>
        </p:txBody>
      </p:sp>
      <p:sp>
        <p:nvSpPr>
          <p:cNvPr id="213" name="Google Shape;213;p20"/>
          <p:cNvSpPr txBox="1"/>
          <p:nvPr/>
        </p:nvSpPr>
        <p:spPr>
          <a:xfrm>
            <a:off x="3115800" y="1437475"/>
            <a:ext cx="5716500" cy="3426900"/>
          </a:xfrm>
          <a:prstGeom prst="rect">
            <a:avLst/>
          </a:prstGeom>
          <a:solidFill>
            <a:srgbClr val="434343"/>
          </a:solidFill>
          <a:ln>
            <a:noFill/>
          </a:ln>
        </p:spPr>
        <p:txBody>
          <a:bodyPr anchorCtr="0" anchor="t" bIns="91425" lIns="91425" spcFirstLastPara="1" rIns="91425" wrap="square" tIns="91425">
            <a:noAutofit/>
          </a:bodyPr>
          <a:lstStyle/>
          <a:p>
            <a:pPr indent="0" lvl="0" marL="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Shader "Custom/colorShader" </a:t>
            </a:r>
            <a:endParaRPr b="0" i="0" sz="1000" u="none" cap="none" strike="noStrike">
              <a:solidFill>
                <a:srgbClr val="FFFFFF"/>
              </a:solidFill>
              <a:latin typeface="Courier New"/>
              <a:ea typeface="Courier New"/>
              <a:cs typeface="Courier New"/>
              <a:sym typeface="Courier New"/>
            </a:endParaRPr>
          </a:p>
          <a:p>
            <a:pPr indent="0" lvl="0" marL="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a:t>
            </a:r>
            <a:endParaRPr b="0" i="0" sz="1000" u="none" cap="none" strike="noStrike">
              <a:solidFill>
                <a:srgbClr val="FFFFFF"/>
              </a:solidFill>
              <a:latin typeface="Courier New"/>
              <a:ea typeface="Courier New"/>
              <a:cs typeface="Courier New"/>
              <a:sym typeface="Courier New"/>
            </a:endParaRPr>
          </a:p>
          <a:p>
            <a:pPr indent="0" lvl="0" marL="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Properties</a:t>
            </a:r>
            <a:endParaRPr b="0" i="0" sz="1000" u="none" cap="none" strike="noStrike">
              <a:solidFill>
                <a:srgbClr val="FFFFFF"/>
              </a:solidFill>
              <a:latin typeface="Courier New"/>
              <a:ea typeface="Courier New"/>
              <a:cs typeface="Courier New"/>
              <a:sym typeface="Courier New"/>
            </a:endParaRPr>
          </a:p>
          <a:p>
            <a:pPr indent="0" lvl="0" marL="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_MyColor ("Green Color", Color) = (0, 1, 0, 1)</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SubShader</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a:t>
            </a:r>
            <a:r>
              <a:rPr b="1" i="0" lang="ja" sz="1000" u="none" cap="none" strike="noStrike">
                <a:solidFill>
                  <a:srgbClr val="FF0000"/>
                </a:solidFill>
                <a:latin typeface="Courier New"/>
                <a:ea typeface="Courier New"/>
                <a:cs typeface="Courier New"/>
                <a:sym typeface="Courier New"/>
              </a:rPr>
              <a:t>Pass</a:t>
            </a:r>
            <a:r>
              <a:rPr b="0" i="0" lang="ja" sz="1000" u="none" cap="none" strike="noStrike">
                <a:solidFill>
                  <a:srgbClr val="FFFFFF"/>
                </a:solidFill>
                <a:latin typeface="Courier New"/>
                <a:ea typeface="Courier New"/>
                <a:cs typeface="Courier New"/>
                <a:sym typeface="Courier New"/>
              </a:rPr>
              <a:t> </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        </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Material</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Diffuse[_MyColor]</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Lighting On</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a:t>
            </a:r>
            <a:endParaRPr b="0" i="0" sz="1000" u="none" cap="none" strike="noStrike">
              <a:solidFill>
                <a:srgbClr val="FFFFFF"/>
              </a:solidFill>
              <a:latin typeface="Courier New"/>
              <a:ea typeface="Courier New"/>
              <a:cs typeface="Courier New"/>
              <a:sym typeface="Courier New"/>
            </a:endParaRPr>
          </a:p>
          <a:p>
            <a:pPr indent="0" lvl="0" marL="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    FallBack "Diffuse"</a:t>
            </a:r>
            <a:endParaRPr b="0" i="0" sz="1000" u="none" cap="none" strike="noStrike">
              <a:solidFill>
                <a:srgbClr val="FFFFFF"/>
              </a:solidFill>
              <a:latin typeface="Courier New"/>
              <a:ea typeface="Courier New"/>
              <a:cs typeface="Courier New"/>
              <a:sym typeface="Courier New"/>
            </a:endParaRPr>
          </a:p>
          <a:p>
            <a:pPr indent="0" lvl="0" marL="0" marR="139700" rtl="0" algn="l">
              <a:lnSpc>
                <a:spcPct val="115000"/>
              </a:lnSpc>
              <a:spcBef>
                <a:spcPts val="0"/>
              </a:spcBef>
              <a:spcAft>
                <a:spcPts val="0"/>
              </a:spcAft>
              <a:buClr>
                <a:srgbClr val="000000"/>
              </a:buClr>
              <a:buSzPts val="1000"/>
              <a:buFont typeface="Arial"/>
              <a:buNone/>
            </a:pPr>
            <a:r>
              <a:rPr b="0" i="0" lang="ja" sz="1000" u="none" cap="none" strike="noStrike">
                <a:solidFill>
                  <a:srgbClr val="FFFFFF"/>
                </a:solidFill>
                <a:latin typeface="Courier New"/>
                <a:ea typeface="Courier New"/>
                <a:cs typeface="Courier New"/>
                <a:sym typeface="Courier New"/>
              </a:rPr>
              <a:t>}</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Courier New"/>
              <a:ea typeface="Courier New"/>
              <a:cs typeface="Courier New"/>
              <a:sym typeface="Courier New"/>
            </a:endParaRPr>
          </a:p>
          <a:p>
            <a:pPr indent="0" lvl="0" marL="139700" marR="139700" rtl="0" algn="l">
              <a:lnSpc>
                <a:spcPct val="115000"/>
              </a:lnSpc>
              <a:spcBef>
                <a:spcPts val="0"/>
              </a:spcBef>
              <a:spcAft>
                <a:spcPts val="0"/>
              </a:spcAft>
              <a:buClr>
                <a:srgbClr val="000000"/>
              </a:buClr>
              <a:buSzPts val="1000"/>
              <a:buFont typeface="Arial"/>
              <a:buNone/>
            </a:pPr>
            <a:r>
              <a:t/>
            </a:r>
            <a:endParaRPr b="0" i="0" sz="1000" u="none" cap="none" strike="noStrike">
              <a:solidFill>
                <a:srgbClr val="FFFFFF"/>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2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219" name="Google Shape;219;p21"/>
          <p:cNvSpPr txBox="1"/>
          <p:nvPr>
            <p:ph idx="1" type="body"/>
          </p:nvPr>
        </p:nvSpPr>
        <p:spPr>
          <a:xfrm>
            <a:off x="311700" y="1437475"/>
            <a:ext cx="85206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Arial"/>
              <a:buChar char="●"/>
            </a:pPr>
            <a:r>
              <a:rPr lang="ja">
                <a:latin typeface="Arial"/>
                <a:ea typeface="Arial"/>
                <a:cs typeface="Arial"/>
                <a:sym typeface="Arial"/>
              </a:rPr>
              <a:t>Shader基礎Ⅳ</a:t>
            </a:r>
            <a:endParaRPr>
              <a:latin typeface="Arial"/>
              <a:ea typeface="Arial"/>
              <a:cs typeface="Arial"/>
              <a:sym typeface="Arial"/>
            </a:endParaRPr>
          </a:p>
          <a:p>
            <a:pPr indent="-317500" lvl="1" marL="914400" marR="0" rtl="0" algn="l">
              <a:lnSpc>
                <a:spcPct val="150000"/>
              </a:lnSpc>
              <a:spcBef>
                <a:spcPts val="0"/>
              </a:spcBef>
              <a:spcAft>
                <a:spcPts val="0"/>
              </a:spcAft>
              <a:buSzPts val="1400"/>
              <a:buFont typeface="Arial"/>
              <a:buChar char="○"/>
            </a:pPr>
            <a:r>
              <a:rPr lang="ja">
                <a:solidFill>
                  <a:srgbClr val="000000"/>
                </a:solidFill>
                <a:latin typeface="Arial"/>
                <a:ea typeface="Arial"/>
                <a:cs typeface="Arial"/>
                <a:sym typeface="Arial"/>
              </a:rPr>
              <a:t>参考資料</a:t>
            </a:r>
            <a:endParaRPr>
              <a:solidFill>
                <a:srgbClr val="000000"/>
              </a:solidFill>
              <a:latin typeface="Arial"/>
              <a:ea typeface="Arial"/>
              <a:cs typeface="Arial"/>
              <a:sym typeface="Arial"/>
            </a:endParaRPr>
          </a:p>
          <a:p>
            <a:pPr indent="-317500" lvl="1" marL="914400" marR="0" rtl="0" algn="l">
              <a:lnSpc>
                <a:spcPct val="150000"/>
              </a:lnSpc>
              <a:spcBef>
                <a:spcPts val="0"/>
              </a:spcBef>
              <a:spcAft>
                <a:spcPts val="0"/>
              </a:spcAft>
              <a:buSzPts val="1400"/>
              <a:buFont typeface="Arial"/>
              <a:buChar char="○"/>
            </a:pPr>
            <a:r>
              <a:rPr lang="ja" sz="1100" u="sng">
                <a:solidFill>
                  <a:schemeClr val="hlink"/>
                </a:solidFill>
                <a:latin typeface="Arial"/>
                <a:ea typeface="Arial"/>
                <a:cs typeface="Arial"/>
                <a:sym typeface="Arial"/>
                <a:hlinkClick r:id="rId3"/>
              </a:rPr>
              <a:t>https://docs.unity3d.com/ja/2019.1/Manual/SL-VertexFragmentShaderExamples.html</a:t>
            </a:r>
            <a:endParaRPr>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2"/>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225" name="Google Shape;225;p22"/>
          <p:cNvSpPr txBox="1"/>
          <p:nvPr>
            <p:ph idx="1" type="body"/>
          </p:nvPr>
        </p:nvSpPr>
        <p:spPr>
          <a:xfrm>
            <a:off x="311700" y="1437475"/>
            <a:ext cx="45345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ja">
                <a:latin typeface="Arial"/>
                <a:ea typeface="Arial"/>
                <a:cs typeface="Arial"/>
                <a:sym typeface="Arial"/>
              </a:rPr>
              <a:t>Idea Ⅰ</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a:latin typeface="Meiryo"/>
                <a:ea typeface="Meiryo"/>
                <a:cs typeface="Meiryo"/>
                <a:sym typeface="Meiryo"/>
              </a:rPr>
              <a:t>正方形のブロックになるように画面を分割して考える</a:t>
            </a:r>
            <a:endParaRPr>
              <a:latin typeface="Arial"/>
              <a:ea typeface="Arial"/>
              <a:cs typeface="Arial"/>
              <a:sym typeface="Arial"/>
            </a:endParaRPr>
          </a:p>
        </p:txBody>
      </p:sp>
      <p:pic>
        <p:nvPicPr>
          <p:cNvPr id="226" name="Google Shape;226;p22"/>
          <p:cNvPicPr preferRelativeResize="0"/>
          <p:nvPr/>
        </p:nvPicPr>
        <p:blipFill rotWithShape="1">
          <a:blip r:embed="rId3">
            <a:alphaModFix/>
          </a:blip>
          <a:srcRect b="0" l="0" r="0" t="0"/>
          <a:stretch/>
        </p:blipFill>
        <p:spPr>
          <a:xfrm>
            <a:off x="5031863" y="1147213"/>
            <a:ext cx="3590925" cy="3590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232" name="Google Shape;232;p23"/>
          <p:cNvSpPr txBox="1"/>
          <p:nvPr>
            <p:ph idx="1" type="body"/>
          </p:nvPr>
        </p:nvSpPr>
        <p:spPr>
          <a:xfrm>
            <a:off x="311700" y="1437475"/>
            <a:ext cx="45345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ja">
                <a:latin typeface="Arial"/>
                <a:ea typeface="Arial"/>
                <a:cs typeface="Arial"/>
                <a:sym typeface="Arial"/>
              </a:rPr>
              <a:t>Idea Ⅱ</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a:latin typeface="Meiryo"/>
                <a:ea typeface="Meiryo"/>
                <a:cs typeface="Meiryo"/>
                <a:sym typeface="Meiryo"/>
              </a:rPr>
              <a:t>１つのブロック＝１つのLEDと見なす</a:t>
            </a:r>
            <a:endParaRPr>
              <a:latin typeface="Meiryo"/>
              <a:ea typeface="Meiryo"/>
              <a:cs typeface="Meiryo"/>
              <a:sym typeface="Meiryo"/>
            </a:endParaRPr>
          </a:p>
        </p:txBody>
      </p:sp>
      <p:pic>
        <p:nvPicPr>
          <p:cNvPr id="233" name="Google Shape;233;p23"/>
          <p:cNvPicPr preferRelativeResize="0"/>
          <p:nvPr/>
        </p:nvPicPr>
        <p:blipFill rotWithShape="1">
          <a:blip r:embed="rId3">
            <a:alphaModFix/>
          </a:blip>
          <a:srcRect b="0" l="0" r="0" t="0"/>
          <a:stretch/>
        </p:blipFill>
        <p:spPr>
          <a:xfrm>
            <a:off x="5489250" y="1147225"/>
            <a:ext cx="3060039" cy="3691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2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239" name="Google Shape;239;p24"/>
          <p:cNvSpPr txBox="1"/>
          <p:nvPr>
            <p:ph idx="1" type="body"/>
          </p:nvPr>
        </p:nvSpPr>
        <p:spPr>
          <a:xfrm>
            <a:off x="311700" y="1437475"/>
            <a:ext cx="45345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ja">
                <a:latin typeface="Arial"/>
                <a:ea typeface="Arial"/>
                <a:cs typeface="Arial"/>
                <a:sym typeface="Arial"/>
              </a:rPr>
              <a:t>Idea Ⅲ</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a:latin typeface="Meiryo"/>
                <a:ea typeface="Meiryo"/>
                <a:cs typeface="Meiryo"/>
                <a:sym typeface="Meiryo"/>
              </a:rPr>
              <a:t>ブロックの中心の輝度（きど）を基準に点灯/消灯を判断</a:t>
            </a:r>
            <a:endParaRPr>
              <a:latin typeface="Meiryo"/>
              <a:ea typeface="Meiryo"/>
              <a:cs typeface="Meiryo"/>
              <a:sym typeface="Meiryo"/>
            </a:endParaRPr>
          </a:p>
        </p:txBody>
      </p:sp>
      <p:pic>
        <p:nvPicPr>
          <p:cNvPr id="240" name="Google Shape;240;p24"/>
          <p:cNvPicPr preferRelativeResize="0"/>
          <p:nvPr/>
        </p:nvPicPr>
        <p:blipFill rotWithShape="1">
          <a:blip r:embed="rId3">
            <a:alphaModFix/>
          </a:blip>
          <a:srcRect b="0" l="0" r="0" t="0"/>
          <a:stretch/>
        </p:blipFill>
        <p:spPr>
          <a:xfrm>
            <a:off x="5440650" y="1437475"/>
            <a:ext cx="1485900" cy="2019300"/>
          </a:xfrm>
          <a:prstGeom prst="rect">
            <a:avLst/>
          </a:prstGeom>
          <a:noFill/>
          <a:ln>
            <a:noFill/>
          </a:ln>
        </p:spPr>
      </p:pic>
      <p:sp>
        <p:nvSpPr>
          <p:cNvPr id="241" name="Google Shape;241;p24"/>
          <p:cNvSpPr txBox="1"/>
          <p:nvPr/>
        </p:nvSpPr>
        <p:spPr>
          <a:xfrm>
            <a:off x="5751950" y="3523325"/>
            <a:ext cx="3120000" cy="99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0" i="0" lang="ja" sz="1800" u="none" cap="none" strike="noStrike">
                <a:solidFill>
                  <a:schemeClr val="dk1"/>
                </a:solidFill>
                <a:latin typeface="Arial"/>
                <a:ea typeface="Arial"/>
                <a:cs typeface="Arial"/>
                <a:sym typeface="Arial"/>
              </a:rPr>
              <a:t>中心の色の輝度を見る</a:t>
            </a:r>
            <a:endParaRPr b="0" i="0" sz="18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ja" sz="1800" u="none" cap="none" strike="noStrike">
                <a:solidFill>
                  <a:schemeClr val="dk1"/>
                </a:solidFill>
                <a:latin typeface="Arial"/>
                <a:ea typeface="Arial"/>
                <a:cs typeface="Arial"/>
                <a:sym typeface="Arial"/>
              </a:rPr>
              <a:t>白に近いほど点灯しやすい</a:t>
            </a:r>
            <a:endParaRPr b="0" i="0" sz="1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247" name="Google Shape;247;p25"/>
          <p:cNvSpPr txBox="1"/>
          <p:nvPr>
            <p:ph idx="1" type="body"/>
          </p:nvPr>
        </p:nvSpPr>
        <p:spPr>
          <a:xfrm>
            <a:off x="311700" y="1437475"/>
            <a:ext cx="45345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chemeClr val="dk1"/>
              </a:buClr>
              <a:buSzPts val="1800"/>
              <a:buFont typeface="Arial"/>
              <a:buChar char="●"/>
            </a:pPr>
            <a:r>
              <a:rPr lang="ja">
                <a:latin typeface="Arial"/>
                <a:ea typeface="Arial"/>
                <a:cs typeface="Arial"/>
                <a:sym typeface="Arial"/>
              </a:rPr>
              <a:t>実戦Ⅰ</a:t>
            </a:r>
            <a:endParaRPr>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Char char="○"/>
            </a:pPr>
            <a:r>
              <a:rPr lang="ja">
                <a:latin typeface="Calibri"/>
                <a:ea typeface="Calibri"/>
                <a:cs typeface="Calibri"/>
                <a:sym typeface="Calibri"/>
              </a:rPr>
              <a:t>LEDImageEffect.cs</a:t>
            </a:r>
            <a:endParaRPr>
              <a:latin typeface="Calibri"/>
              <a:ea typeface="Calibri"/>
              <a:cs typeface="Calibri"/>
              <a:sym typeface="Calibri"/>
            </a:endParaRPr>
          </a:p>
          <a:p>
            <a:pPr indent="-342900" lvl="2" marL="1371600" marR="0" rtl="0" algn="l">
              <a:lnSpc>
                <a:spcPct val="115000"/>
              </a:lnSpc>
              <a:spcBef>
                <a:spcPts val="0"/>
              </a:spcBef>
              <a:spcAft>
                <a:spcPts val="0"/>
              </a:spcAft>
              <a:buClr>
                <a:schemeClr val="dk1"/>
              </a:buClr>
              <a:buSzPts val="1800"/>
              <a:buFont typeface="Arial"/>
              <a:buChar char="■"/>
            </a:pPr>
            <a:r>
              <a:rPr lang="ja">
                <a:latin typeface="Calibri"/>
                <a:ea typeface="Calibri"/>
                <a:cs typeface="Calibri"/>
                <a:sym typeface="Calibri"/>
              </a:rPr>
              <a:t>カメラにアタッチして</a:t>
            </a:r>
            <a:endParaRPr>
              <a:latin typeface="Calibri"/>
              <a:ea typeface="Calibri"/>
              <a:cs typeface="Calibri"/>
              <a:sym typeface="Calibri"/>
            </a:endParaRPr>
          </a:p>
          <a:p>
            <a:pPr indent="-342900" lvl="2" marL="1371600" marR="0" rtl="0" algn="l">
              <a:lnSpc>
                <a:spcPct val="115000"/>
              </a:lnSpc>
              <a:spcBef>
                <a:spcPts val="0"/>
              </a:spcBef>
              <a:spcAft>
                <a:spcPts val="0"/>
              </a:spcAft>
              <a:buClr>
                <a:schemeClr val="dk1"/>
              </a:buClr>
              <a:buSzPts val="1800"/>
              <a:buFont typeface="Arial"/>
              <a:buChar char="■"/>
            </a:pPr>
            <a:r>
              <a:rPr lang="ja">
                <a:latin typeface="Calibri"/>
                <a:ea typeface="Calibri"/>
                <a:cs typeface="Calibri"/>
                <a:sym typeface="Calibri"/>
              </a:rPr>
              <a:t>StandardAssetsのImageEffect必須</a:t>
            </a:r>
            <a:endParaRPr>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Char char="○"/>
            </a:pPr>
            <a:r>
              <a:rPr lang="ja">
                <a:latin typeface="Arial"/>
                <a:ea typeface="Arial"/>
                <a:cs typeface="Arial"/>
                <a:sym typeface="Arial"/>
              </a:rPr>
              <a:t>Image Effect Shaderを生成</a:t>
            </a:r>
            <a:endParaRPr>
              <a:latin typeface="Arial"/>
              <a:ea typeface="Arial"/>
              <a:cs typeface="Arial"/>
              <a:sym typeface="Arial"/>
            </a:endParaRPr>
          </a:p>
        </p:txBody>
      </p:sp>
      <p:pic>
        <p:nvPicPr>
          <p:cNvPr id="248" name="Google Shape;248;p25"/>
          <p:cNvPicPr preferRelativeResize="0"/>
          <p:nvPr/>
        </p:nvPicPr>
        <p:blipFill rotWithShape="1">
          <a:blip r:embed="rId3">
            <a:alphaModFix/>
          </a:blip>
          <a:srcRect b="0" l="0" r="0" t="0"/>
          <a:stretch/>
        </p:blipFill>
        <p:spPr>
          <a:xfrm>
            <a:off x="4367175" y="3019350"/>
            <a:ext cx="3894301" cy="16386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254" name="Google Shape;254;p26"/>
          <p:cNvSpPr txBox="1"/>
          <p:nvPr>
            <p:ph idx="1" type="body"/>
          </p:nvPr>
        </p:nvSpPr>
        <p:spPr>
          <a:xfrm>
            <a:off x="311700" y="1437475"/>
            <a:ext cx="45345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Arial"/>
              <a:buChar char="●"/>
            </a:pPr>
            <a:r>
              <a:rPr lang="ja">
                <a:latin typeface="Arial"/>
                <a:ea typeface="Arial"/>
                <a:cs typeface="Arial"/>
                <a:sym typeface="Arial"/>
              </a:rPr>
              <a:t>実戦Ⅱ</a:t>
            </a:r>
            <a:endParaRPr>
              <a:latin typeface="Arial"/>
              <a:ea typeface="Arial"/>
              <a:cs typeface="Arial"/>
              <a:sym typeface="Arial"/>
            </a:endParaRPr>
          </a:p>
          <a:p>
            <a:pPr indent="-317500" lvl="1" marL="914400" marR="0" rtl="0" algn="l">
              <a:lnSpc>
                <a:spcPct val="150000"/>
              </a:lnSpc>
              <a:spcBef>
                <a:spcPts val="0"/>
              </a:spcBef>
              <a:spcAft>
                <a:spcPts val="0"/>
              </a:spcAft>
              <a:buSzPts val="1400"/>
              <a:buFont typeface="Arial"/>
              <a:buChar char="○"/>
            </a:pPr>
            <a:r>
              <a:rPr lang="ja">
                <a:latin typeface="Arial"/>
                <a:ea typeface="Arial"/>
                <a:cs typeface="Arial"/>
                <a:sym typeface="Arial"/>
              </a:rPr>
              <a:t>必要なパラメータをPropertiesに追加</a:t>
            </a:r>
            <a:endParaRPr>
              <a:solidFill>
                <a:srgbClr val="FF0000"/>
              </a:solidFill>
              <a:latin typeface="Arial"/>
              <a:ea typeface="Arial"/>
              <a:cs typeface="Arial"/>
              <a:sym typeface="Arial"/>
            </a:endParaRPr>
          </a:p>
        </p:txBody>
      </p:sp>
      <p:grpSp>
        <p:nvGrpSpPr>
          <p:cNvPr id="255" name="Google Shape;255;p26"/>
          <p:cNvGrpSpPr/>
          <p:nvPr/>
        </p:nvGrpSpPr>
        <p:grpSpPr>
          <a:xfrm>
            <a:off x="4678125" y="2051363"/>
            <a:ext cx="3992999" cy="1974613"/>
            <a:chOff x="4678125" y="2051363"/>
            <a:chExt cx="3992999" cy="1974613"/>
          </a:xfrm>
        </p:grpSpPr>
        <p:pic>
          <p:nvPicPr>
            <p:cNvPr id="256" name="Google Shape;256;p26"/>
            <p:cNvPicPr preferRelativeResize="0"/>
            <p:nvPr/>
          </p:nvPicPr>
          <p:blipFill rotWithShape="1">
            <a:blip r:embed="rId3">
              <a:alphaModFix/>
            </a:blip>
            <a:srcRect b="0" l="0" r="0" t="0"/>
            <a:stretch/>
          </p:blipFill>
          <p:spPr>
            <a:xfrm>
              <a:off x="4678125" y="2051363"/>
              <a:ext cx="3992999" cy="1974613"/>
            </a:xfrm>
            <a:prstGeom prst="rect">
              <a:avLst/>
            </a:prstGeom>
            <a:noFill/>
            <a:ln>
              <a:noFill/>
            </a:ln>
          </p:spPr>
        </p:pic>
        <p:sp>
          <p:nvSpPr>
            <p:cNvPr id="257" name="Google Shape;257;p26"/>
            <p:cNvSpPr/>
            <p:nvPr/>
          </p:nvSpPr>
          <p:spPr>
            <a:xfrm>
              <a:off x="6098625" y="2345900"/>
              <a:ext cx="113100" cy="11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6"/>
            <p:cNvSpPr/>
            <p:nvPr/>
          </p:nvSpPr>
          <p:spPr>
            <a:xfrm>
              <a:off x="6403425" y="2726900"/>
              <a:ext cx="551400" cy="1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6"/>
            <p:cNvSpPr/>
            <p:nvPr/>
          </p:nvSpPr>
          <p:spPr>
            <a:xfrm>
              <a:off x="7478250" y="3031700"/>
              <a:ext cx="311100" cy="113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6"/>
            <p:cNvSpPr/>
            <p:nvPr/>
          </p:nvSpPr>
          <p:spPr>
            <a:xfrm>
              <a:off x="6633650" y="3289650"/>
              <a:ext cx="1226700" cy="1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6"/>
            <p:cNvSpPr/>
            <p:nvPr/>
          </p:nvSpPr>
          <p:spPr>
            <a:xfrm>
              <a:off x="6778975" y="3432150"/>
              <a:ext cx="1590600" cy="1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6"/>
            <p:cNvSpPr/>
            <p:nvPr/>
          </p:nvSpPr>
          <p:spPr>
            <a:xfrm>
              <a:off x="7007575" y="3584550"/>
              <a:ext cx="1590600" cy="1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6"/>
            <p:cNvSpPr/>
            <p:nvPr/>
          </p:nvSpPr>
          <p:spPr>
            <a:xfrm>
              <a:off x="5943075" y="3727050"/>
              <a:ext cx="1590600" cy="1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269" name="Google Shape;269;p27"/>
          <p:cNvSpPr txBox="1"/>
          <p:nvPr>
            <p:ph idx="1" type="body"/>
          </p:nvPr>
        </p:nvSpPr>
        <p:spPr>
          <a:xfrm>
            <a:off x="311700" y="1437475"/>
            <a:ext cx="43152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Arial"/>
              <a:buChar char="●"/>
            </a:pPr>
            <a:r>
              <a:rPr lang="ja">
                <a:latin typeface="Arial"/>
                <a:ea typeface="Arial"/>
                <a:cs typeface="Arial"/>
                <a:sym typeface="Arial"/>
              </a:rPr>
              <a:t>実戦Ⅲ</a:t>
            </a:r>
            <a:endParaRPr>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Char char="○"/>
            </a:pPr>
            <a:r>
              <a:rPr lang="ja">
                <a:latin typeface="Arial"/>
                <a:ea typeface="Arial"/>
                <a:cs typeface="Arial"/>
                <a:sym typeface="Arial"/>
              </a:rPr>
              <a:t>フラグメントシェーダーを編集</a:t>
            </a:r>
            <a:endParaRPr>
              <a:latin typeface="Arial"/>
              <a:ea typeface="Arial"/>
              <a:cs typeface="Arial"/>
              <a:sym typeface="Arial"/>
            </a:endParaRPr>
          </a:p>
          <a:p>
            <a:pPr indent="-342900" lvl="1" marL="914400" marR="0" rtl="0" algn="l">
              <a:lnSpc>
                <a:spcPct val="115000"/>
              </a:lnSpc>
              <a:spcBef>
                <a:spcPts val="0"/>
              </a:spcBef>
              <a:spcAft>
                <a:spcPts val="0"/>
              </a:spcAft>
              <a:buClr>
                <a:schemeClr val="dk1"/>
              </a:buClr>
              <a:buSzPts val="1800"/>
              <a:buFont typeface="Arial"/>
              <a:buChar char="○"/>
            </a:pPr>
            <a:r>
              <a:rPr b="1" lang="ja">
                <a:solidFill>
                  <a:srgbClr val="455463"/>
                </a:solidFill>
              </a:rPr>
              <a:t>フラグメントシェーダー</a:t>
            </a:r>
            <a:r>
              <a:rPr lang="ja">
                <a:solidFill>
                  <a:srgbClr val="455463"/>
                </a:solidFill>
              </a:rPr>
              <a:t> は、オブジェクトが画面上で占めるすべてのピクセルでそれぞれ実行されるプログラムで、通常、各ピクセルの色を計算して出力するために使用されます。通常、画面上には何百万ものピクセルがあり、フラグメントシェーダはそれらのすべてに対して実行されます。 フラグメントシェーダーの最適化は、ゲームのパフォーマンス全体に関わる、きわめて重要な部分です。</a:t>
            </a:r>
            <a:endParaRPr>
              <a:solidFill>
                <a:srgbClr val="FF0000"/>
              </a:solidFill>
              <a:latin typeface="Arial"/>
              <a:ea typeface="Arial"/>
              <a:cs typeface="Arial"/>
              <a:sym typeface="Arial"/>
            </a:endParaRPr>
          </a:p>
        </p:txBody>
      </p:sp>
      <p:pic>
        <p:nvPicPr>
          <p:cNvPr id="270" name="Google Shape;270;p27"/>
          <p:cNvPicPr preferRelativeResize="0"/>
          <p:nvPr/>
        </p:nvPicPr>
        <p:blipFill rotWithShape="1">
          <a:blip r:embed="rId3">
            <a:alphaModFix/>
          </a:blip>
          <a:srcRect b="0" l="0" r="0" t="0"/>
          <a:stretch/>
        </p:blipFill>
        <p:spPr>
          <a:xfrm>
            <a:off x="4628000" y="1683400"/>
            <a:ext cx="3993000" cy="2862151"/>
          </a:xfrm>
          <a:prstGeom prst="rect">
            <a:avLst/>
          </a:prstGeom>
          <a:noFill/>
          <a:ln>
            <a:noFill/>
          </a:ln>
        </p:spPr>
      </p:pic>
      <p:sp>
        <p:nvSpPr>
          <p:cNvPr id="271" name="Google Shape;271;p27"/>
          <p:cNvSpPr/>
          <p:nvPr/>
        </p:nvSpPr>
        <p:spPr>
          <a:xfrm>
            <a:off x="6983000" y="2341825"/>
            <a:ext cx="417300" cy="8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7"/>
          <p:cNvSpPr/>
          <p:nvPr/>
        </p:nvSpPr>
        <p:spPr>
          <a:xfrm>
            <a:off x="7516400" y="2341825"/>
            <a:ext cx="417300" cy="8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7"/>
          <p:cNvSpPr/>
          <p:nvPr/>
        </p:nvSpPr>
        <p:spPr>
          <a:xfrm>
            <a:off x="5489725" y="2440875"/>
            <a:ext cx="481500" cy="8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7"/>
          <p:cNvSpPr/>
          <p:nvPr/>
        </p:nvSpPr>
        <p:spPr>
          <a:xfrm>
            <a:off x="6492050" y="2127375"/>
            <a:ext cx="417300" cy="8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7"/>
          <p:cNvSpPr/>
          <p:nvPr/>
        </p:nvSpPr>
        <p:spPr>
          <a:xfrm>
            <a:off x="5889525" y="3291600"/>
            <a:ext cx="417300" cy="8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7"/>
          <p:cNvSpPr/>
          <p:nvPr/>
        </p:nvSpPr>
        <p:spPr>
          <a:xfrm>
            <a:off x="5593975" y="2979725"/>
            <a:ext cx="447900" cy="8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7"/>
          <p:cNvSpPr/>
          <p:nvPr/>
        </p:nvSpPr>
        <p:spPr>
          <a:xfrm>
            <a:off x="6425575" y="2979725"/>
            <a:ext cx="417300" cy="84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2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- 2</a:t>
            </a:r>
            <a:endParaRPr/>
          </a:p>
        </p:txBody>
      </p:sp>
      <p:sp>
        <p:nvSpPr>
          <p:cNvPr id="283" name="Google Shape;283;p28"/>
          <p:cNvSpPr txBox="1"/>
          <p:nvPr>
            <p:ph idx="1" type="body"/>
          </p:nvPr>
        </p:nvSpPr>
        <p:spPr>
          <a:xfrm>
            <a:off x="311700" y="1437475"/>
            <a:ext cx="85206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Arial"/>
              <a:buChar char="●"/>
            </a:pPr>
            <a:r>
              <a:rPr lang="ja">
                <a:latin typeface="Arial"/>
                <a:ea typeface="Arial"/>
                <a:cs typeface="Arial"/>
                <a:sym typeface="Arial"/>
              </a:rPr>
              <a:t>回答</a:t>
            </a:r>
            <a:endParaRPr>
              <a:latin typeface="Arial"/>
              <a:ea typeface="Arial"/>
              <a:cs typeface="Arial"/>
              <a:sym typeface="Arial"/>
            </a:endParaRPr>
          </a:p>
          <a:p>
            <a:pPr indent="-317500" lvl="1" marL="914400" marR="0" rtl="0" algn="l">
              <a:lnSpc>
                <a:spcPct val="150000"/>
              </a:lnSpc>
              <a:spcBef>
                <a:spcPts val="0"/>
              </a:spcBef>
              <a:spcAft>
                <a:spcPts val="0"/>
              </a:spcAft>
              <a:buSzPts val="1400"/>
              <a:buFont typeface="Arial"/>
              <a:buChar char="○"/>
            </a:pPr>
            <a:r>
              <a:rPr lang="ja" u="sng">
                <a:solidFill>
                  <a:schemeClr val="hlink"/>
                </a:solidFill>
                <a:latin typeface="Arial"/>
                <a:ea typeface="Arial"/>
                <a:cs typeface="Arial"/>
                <a:sym typeface="Arial"/>
                <a:hlinkClick r:id="rId3"/>
              </a:rPr>
              <a:t>https://drive.google.com/file/d/1IQ0shdfoszCSoUWqnUto7tZYOhn-hVOt/view?usp=sharing</a:t>
            </a:r>
            <a:endParaRPr>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2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Advanced Learning - 3</a:t>
            </a:r>
            <a:endParaRPr/>
          </a:p>
        </p:txBody>
      </p:sp>
      <p:sp>
        <p:nvSpPr>
          <p:cNvPr id="289" name="Google Shape;289;p29"/>
          <p:cNvSpPr txBox="1"/>
          <p:nvPr>
            <p:ph idx="1" type="body"/>
          </p:nvPr>
        </p:nvSpPr>
        <p:spPr>
          <a:xfrm>
            <a:off x="311700" y="1437475"/>
            <a:ext cx="8520600" cy="335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chemeClr val="dk1"/>
              </a:buClr>
              <a:buSzPts val="1800"/>
              <a:buFont typeface="Arial"/>
              <a:buChar char="●"/>
            </a:pPr>
            <a:r>
              <a:rPr lang="ja">
                <a:latin typeface="Arial"/>
                <a:ea typeface="Arial"/>
                <a:cs typeface="Arial"/>
                <a:sym typeface="Arial"/>
              </a:rPr>
              <a:t>時間があればやってみましょうリンク</a:t>
            </a:r>
            <a:endParaRPr>
              <a:latin typeface="Arial"/>
              <a:ea typeface="Arial"/>
              <a:cs typeface="Arial"/>
              <a:sym typeface="Arial"/>
            </a:endParaRPr>
          </a:p>
          <a:p>
            <a:pPr indent="-317500" lvl="1" marL="914400" rtl="0" algn="l">
              <a:lnSpc>
                <a:spcPct val="140000"/>
              </a:lnSpc>
              <a:spcBef>
                <a:spcPts val="0"/>
              </a:spcBef>
              <a:spcAft>
                <a:spcPts val="0"/>
              </a:spcAft>
              <a:buSzPts val="1400"/>
              <a:buFont typeface="Arial"/>
              <a:buChar char="○"/>
            </a:pPr>
            <a:r>
              <a:rPr lang="ja">
                <a:solidFill>
                  <a:srgbClr val="333333"/>
                </a:solidFill>
                <a:highlight>
                  <a:srgbClr val="FFFFFF"/>
                </a:highlight>
                <a:latin typeface="Meiryo"/>
                <a:ea typeface="Meiryo"/>
                <a:cs typeface="Meiryo"/>
                <a:sym typeface="Meiryo"/>
              </a:rPr>
              <a:t>UnityのImage Effectでマンガ風の画面を作ってみる</a:t>
            </a:r>
            <a:endParaRPr>
              <a:latin typeface="Arial"/>
              <a:ea typeface="Arial"/>
              <a:cs typeface="Arial"/>
              <a:sym typeface="Arial"/>
            </a:endParaRPr>
          </a:p>
          <a:p>
            <a:pPr indent="-317500" lvl="2" marL="1371600" marR="0" rtl="0" algn="l">
              <a:lnSpc>
                <a:spcPct val="150000"/>
              </a:lnSpc>
              <a:spcBef>
                <a:spcPts val="0"/>
              </a:spcBef>
              <a:spcAft>
                <a:spcPts val="0"/>
              </a:spcAft>
              <a:buSzPts val="1400"/>
              <a:buFont typeface="Arial"/>
              <a:buChar char="■"/>
            </a:pPr>
            <a:r>
              <a:rPr lang="ja" u="sng">
                <a:solidFill>
                  <a:schemeClr val="hlink"/>
                </a:solidFill>
                <a:latin typeface="Arial"/>
                <a:ea typeface="Arial"/>
                <a:cs typeface="Arial"/>
                <a:sym typeface="Arial"/>
                <a:hlinkClick r:id="rId3"/>
              </a:rPr>
              <a:t>https://qiita.com/mizusawa-k/items/9edba4a5bda5d7cca35e</a:t>
            </a:r>
            <a:endParaRPr>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3"/>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Post Processing?</a:t>
            </a:r>
            <a:endParaRPr/>
          </a:p>
        </p:txBody>
      </p:sp>
      <p:pic>
        <p:nvPicPr>
          <p:cNvPr id="74" name="Google Shape;74;p3"/>
          <p:cNvPicPr preferRelativeResize="0"/>
          <p:nvPr/>
        </p:nvPicPr>
        <p:blipFill rotWithShape="1">
          <a:blip r:embed="rId3">
            <a:alphaModFix/>
          </a:blip>
          <a:srcRect b="0" l="0" r="0" t="0"/>
          <a:stretch/>
        </p:blipFill>
        <p:spPr>
          <a:xfrm>
            <a:off x="417825" y="1365789"/>
            <a:ext cx="3200400" cy="2564325"/>
          </a:xfrm>
          <a:prstGeom prst="rect">
            <a:avLst/>
          </a:prstGeom>
          <a:noFill/>
          <a:ln>
            <a:noFill/>
          </a:ln>
        </p:spPr>
      </p:pic>
      <p:pic>
        <p:nvPicPr>
          <p:cNvPr id="75" name="Google Shape;75;p3"/>
          <p:cNvPicPr preferRelativeResize="0"/>
          <p:nvPr/>
        </p:nvPicPr>
        <p:blipFill rotWithShape="1">
          <a:blip r:embed="rId4">
            <a:alphaModFix/>
          </a:blip>
          <a:srcRect b="0" l="0" r="0" t="0"/>
          <a:stretch/>
        </p:blipFill>
        <p:spPr>
          <a:xfrm>
            <a:off x="5532625" y="1365800"/>
            <a:ext cx="3169575" cy="2564325"/>
          </a:xfrm>
          <a:prstGeom prst="rect">
            <a:avLst/>
          </a:prstGeom>
          <a:noFill/>
          <a:ln>
            <a:noFill/>
          </a:ln>
        </p:spPr>
      </p:pic>
      <p:sp>
        <p:nvSpPr>
          <p:cNvPr id="76" name="Google Shape;76;p3"/>
          <p:cNvSpPr/>
          <p:nvPr/>
        </p:nvSpPr>
        <p:spPr>
          <a:xfrm>
            <a:off x="4061025" y="2290675"/>
            <a:ext cx="1009800" cy="9126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3"/>
          <p:cNvSpPr txBox="1"/>
          <p:nvPr/>
        </p:nvSpPr>
        <p:spPr>
          <a:xfrm>
            <a:off x="438650" y="4207975"/>
            <a:ext cx="3169500" cy="431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sp>
        <p:nvSpPr>
          <p:cNvPr id="78" name="Google Shape;78;p3"/>
          <p:cNvSpPr txBox="1"/>
          <p:nvPr/>
        </p:nvSpPr>
        <p:spPr>
          <a:xfrm>
            <a:off x="438650" y="4066475"/>
            <a:ext cx="3198000" cy="31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Open Sans"/>
              <a:buChar char="●"/>
            </a:pPr>
            <a:r>
              <a:rPr b="0" i="0" lang="ja" sz="1400" u="none" cap="none" strike="noStrike">
                <a:solidFill>
                  <a:srgbClr val="000000"/>
                </a:solidFill>
                <a:latin typeface="Open Sans"/>
                <a:ea typeface="Open Sans"/>
                <a:cs typeface="Open Sans"/>
                <a:sym typeface="Open Sans"/>
              </a:rPr>
              <a:t>レンダリング結果</a:t>
            </a:r>
            <a:endParaRPr b="0" i="0" sz="1400" u="none" cap="none" strike="noStrike">
              <a:solidFill>
                <a:srgbClr val="000000"/>
              </a:solidFill>
              <a:latin typeface="Open Sans"/>
              <a:ea typeface="Open Sans"/>
              <a:cs typeface="Open Sans"/>
              <a:sym typeface="Open Sans"/>
            </a:endParaRPr>
          </a:p>
        </p:txBody>
      </p:sp>
      <p:sp>
        <p:nvSpPr>
          <p:cNvPr id="79" name="Google Shape;79;p3"/>
          <p:cNvSpPr txBox="1"/>
          <p:nvPr/>
        </p:nvSpPr>
        <p:spPr>
          <a:xfrm>
            <a:off x="5589463" y="4066475"/>
            <a:ext cx="3198000" cy="3183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Open Sans"/>
              <a:buChar char="●"/>
            </a:pPr>
            <a:r>
              <a:rPr b="0" i="0" lang="ja" sz="1400" u="none" cap="none" strike="noStrike">
                <a:solidFill>
                  <a:srgbClr val="000000"/>
                </a:solidFill>
                <a:latin typeface="Open Sans"/>
                <a:ea typeface="Open Sans"/>
                <a:cs typeface="Open Sans"/>
                <a:sym typeface="Open Sans"/>
              </a:rPr>
              <a:t>Post Processing追加結果</a:t>
            </a:r>
            <a:endParaRPr b="0" i="0" sz="1400" u="none" cap="none" strike="noStrike">
              <a:solidFill>
                <a:srgbClr val="000000"/>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0"/>
          <p:cNvSpPr txBox="1"/>
          <p:nvPr>
            <p:ph type="title"/>
          </p:nvPr>
        </p:nvSpPr>
        <p:spPr>
          <a:xfrm>
            <a:off x="490250" y="526350"/>
            <a:ext cx="8360400" cy="4090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ja"/>
              <a:t>Fin.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4"/>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Post Processing</a:t>
            </a:r>
            <a:endParaRPr/>
          </a:p>
        </p:txBody>
      </p:sp>
      <p:sp>
        <p:nvSpPr>
          <p:cNvPr id="85" name="Google Shape;85;p4"/>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solidFill>
                <a:srgbClr val="000000"/>
              </a:solidFill>
            </a:endParaRPr>
          </a:p>
          <a:p>
            <a:pPr indent="-342900" lvl="0" marL="457200" rtl="0" algn="l">
              <a:lnSpc>
                <a:spcPct val="115000"/>
              </a:lnSpc>
              <a:spcBef>
                <a:spcPts val="1600"/>
              </a:spcBef>
              <a:spcAft>
                <a:spcPts val="0"/>
              </a:spcAft>
              <a:buClr>
                <a:srgbClr val="000000"/>
              </a:buClr>
              <a:buSzPts val="1800"/>
              <a:buChar char="●"/>
            </a:pPr>
            <a:r>
              <a:rPr lang="ja">
                <a:solidFill>
                  <a:srgbClr val="000000"/>
                </a:solidFill>
              </a:rPr>
              <a:t>現在の最新Version</a:t>
            </a:r>
            <a:endParaRPr>
              <a:solidFill>
                <a:srgbClr val="000000"/>
              </a:solidFill>
            </a:endParaRPr>
          </a:p>
          <a:p>
            <a:pPr indent="0" lvl="0" marL="0" rtl="0" algn="l">
              <a:lnSpc>
                <a:spcPct val="115000"/>
              </a:lnSpc>
              <a:spcBef>
                <a:spcPts val="1600"/>
              </a:spcBef>
              <a:spcAft>
                <a:spcPts val="0"/>
              </a:spcAft>
              <a:buSzPts val="1800"/>
              <a:buNone/>
            </a:pPr>
            <a:r>
              <a:rPr lang="ja">
                <a:solidFill>
                  <a:srgbClr val="000000"/>
                </a:solidFill>
              </a:rPr>
              <a:t>→ Post Processing Stack version 2</a:t>
            </a:r>
            <a:endParaRPr>
              <a:solidFill>
                <a:srgbClr val="000000"/>
              </a:solidFill>
            </a:endParaRPr>
          </a:p>
          <a:p>
            <a:pPr indent="0" lvl="0" marL="0" rtl="0" algn="l">
              <a:lnSpc>
                <a:spcPct val="115000"/>
              </a:lnSpc>
              <a:spcBef>
                <a:spcPts val="1600"/>
              </a:spcBef>
              <a:spcAft>
                <a:spcPts val="0"/>
              </a:spcAft>
              <a:buSzPts val="1800"/>
              <a:buNone/>
            </a:pPr>
            <a:r>
              <a:t/>
            </a:r>
            <a:endParaRPr>
              <a:solidFill>
                <a:srgbClr val="000000"/>
              </a:solidFill>
            </a:endParaRPr>
          </a:p>
          <a:p>
            <a:pPr indent="-342900" lvl="0" marL="457200" rtl="0" algn="l">
              <a:lnSpc>
                <a:spcPct val="115000"/>
              </a:lnSpc>
              <a:spcBef>
                <a:spcPts val="1600"/>
              </a:spcBef>
              <a:spcAft>
                <a:spcPts val="0"/>
              </a:spcAft>
              <a:buClr>
                <a:srgbClr val="000000"/>
              </a:buClr>
              <a:buSzPts val="1800"/>
              <a:buChar char="●"/>
            </a:pPr>
            <a:r>
              <a:rPr lang="ja">
                <a:solidFill>
                  <a:srgbClr val="000000"/>
                </a:solidFill>
              </a:rPr>
              <a:t>公式Wiki（GitHub）</a:t>
            </a:r>
            <a:endParaRPr>
              <a:solidFill>
                <a:srgbClr val="000000"/>
              </a:solidFill>
            </a:endParaRPr>
          </a:p>
          <a:p>
            <a:pPr indent="0" lvl="0" marL="0" rtl="0" algn="l">
              <a:lnSpc>
                <a:spcPct val="115000"/>
              </a:lnSpc>
              <a:spcBef>
                <a:spcPts val="1600"/>
              </a:spcBef>
              <a:spcAft>
                <a:spcPts val="0"/>
              </a:spcAft>
              <a:buSzPts val="1800"/>
              <a:buNone/>
            </a:pPr>
            <a:r>
              <a:rPr lang="ja">
                <a:solidFill>
                  <a:srgbClr val="000000"/>
                </a:solidFill>
              </a:rPr>
              <a:t>→ </a:t>
            </a:r>
            <a:r>
              <a:rPr lang="ja" u="sng">
                <a:solidFill>
                  <a:schemeClr val="hlink"/>
                </a:solidFill>
                <a:latin typeface="Arial"/>
                <a:ea typeface="Arial"/>
                <a:cs typeface="Arial"/>
                <a:sym typeface="Arial"/>
                <a:hlinkClick r:id="rId3"/>
              </a:rPr>
              <a:t>https://github.com/Unity-Technologies/PostProcessing/wiki</a:t>
            </a:r>
            <a:endParaRPr>
              <a:solidFill>
                <a:srgbClr val="000000"/>
              </a:solidFill>
            </a:endParaRPr>
          </a:p>
          <a:p>
            <a:pPr indent="0" lvl="0" marL="0" rtl="0" algn="l">
              <a:lnSpc>
                <a:spcPct val="90000"/>
              </a:lnSpc>
              <a:spcBef>
                <a:spcPts val="1600"/>
              </a:spcBef>
              <a:spcAft>
                <a:spcPts val="0"/>
              </a:spcAft>
              <a:buClr>
                <a:schemeClr val="dk1"/>
              </a:buClr>
              <a:buSzPts val="1100"/>
              <a:buFont typeface="Arial"/>
              <a:buNone/>
            </a:pPr>
            <a:r>
              <a:rPr lang="ja" sz="1200">
                <a:highlight>
                  <a:srgbClr val="FFFFFF"/>
                </a:highlight>
                <a:latin typeface="Meiryo"/>
                <a:ea typeface="Meiryo"/>
                <a:cs typeface="Meiryo"/>
                <a:sym typeface="Meiryo"/>
              </a:rPr>
              <a:t>※ 当たり前だけど、英語、English、영어</a:t>
            </a:r>
            <a:endParaRPr>
              <a:solidFill>
                <a:srgbClr val="000000"/>
              </a:solidFill>
            </a:endParaRPr>
          </a:p>
          <a:p>
            <a:pPr indent="0" lvl="0" marL="0" rtl="0" algn="l">
              <a:lnSpc>
                <a:spcPct val="115000"/>
              </a:lnSpc>
              <a:spcBef>
                <a:spcPts val="0"/>
              </a:spcBef>
              <a:spcAft>
                <a:spcPts val="1600"/>
              </a:spcAft>
              <a:buSzPts val="1800"/>
              <a:buNone/>
            </a:pPr>
            <a:r>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5"/>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Post Processing</a:t>
            </a:r>
            <a:endParaRPr/>
          </a:p>
        </p:txBody>
      </p:sp>
      <p:sp>
        <p:nvSpPr>
          <p:cNvPr id="91" name="Google Shape;91;p5"/>
          <p:cNvSpPr txBox="1"/>
          <p:nvPr>
            <p:ph idx="1" type="body"/>
          </p:nvPr>
        </p:nvSpPr>
        <p:spPr>
          <a:xfrm>
            <a:off x="311700" y="143747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Arial"/>
              <a:buChar char="●"/>
            </a:pPr>
            <a:r>
              <a:rPr lang="ja">
                <a:latin typeface="Arial"/>
                <a:ea typeface="Arial"/>
                <a:cs typeface="Arial"/>
                <a:sym typeface="Arial"/>
              </a:rPr>
              <a:t>公式wikiを見ながら、いくつかやってみましょう</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a:latin typeface="Arial"/>
                <a:ea typeface="Arial"/>
                <a:cs typeface="Arial"/>
                <a:sym typeface="Arial"/>
              </a:rPr>
              <a:t>汎用性高いもの</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a:latin typeface="Arial"/>
                <a:ea typeface="Arial"/>
                <a:cs typeface="Arial"/>
                <a:sym typeface="Arial"/>
              </a:rPr>
              <a:t>ハイエンドなゲームで使われているもの</a:t>
            </a:r>
            <a:endParaRPr>
              <a:latin typeface="Arial"/>
              <a:ea typeface="Arial"/>
              <a:cs typeface="Arial"/>
              <a:sym typeface="Arial"/>
            </a:endParaRPr>
          </a:p>
          <a:p>
            <a:pPr indent="0" lvl="0" marL="457200" rtl="0" algn="l">
              <a:lnSpc>
                <a:spcPct val="115000"/>
              </a:lnSpc>
              <a:spcBef>
                <a:spcPts val="0"/>
              </a:spcBef>
              <a:spcAft>
                <a:spcPts val="0"/>
              </a:spcAft>
              <a:buSzPts val="1800"/>
              <a:buNone/>
            </a:pPr>
            <a:r>
              <a:t/>
            </a:r>
            <a:endParaRPr>
              <a:latin typeface="Arial"/>
              <a:ea typeface="Arial"/>
              <a:cs typeface="Arial"/>
              <a:sym typeface="Arial"/>
            </a:endParaRPr>
          </a:p>
          <a:p>
            <a:pPr indent="-342900" lvl="0" marL="457200" rtl="0" algn="l">
              <a:lnSpc>
                <a:spcPct val="115000"/>
              </a:lnSpc>
              <a:spcBef>
                <a:spcPts val="0"/>
              </a:spcBef>
              <a:spcAft>
                <a:spcPts val="0"/>
              </a:spcAft>
              <a:buSzPts val="1800"/>
              <a:buFont typeface="Arial"/>
              <a:buChar char="●"/>
            </a:pPr>
            <a:r>
              <a:rPr lang="ja">
                <a:latin typeface="Arial"/>
                <a:ea typeface="Arial"/>
                <a:cs typeface="Arial"/>
                <a:sym typeface="Arial"/>
              </a:rPr>
              <a:t>目次</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a:latin typeface="Arial"/>
                <a:ea typeface="Arial"/>
                <a:cs typeface="Arial"/>
                <a:sym typeface="Arial"/>
              </a:rPr>
              <a:t>Anti-aliasing</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a:latin typeface="Arial"/>
                <a:ea typeface="Arial"/>
                <a:cs typeface="Arial"/>
                <a:sym typeface="Arial"/>
              </a:rPr>
              <a:t>Ambient Occlusion</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a:latin typeface="Arial"/>
                <a:ea typeface="Arial"/>
                <a:cs typeface="Arial"/>
                <a:sym typeface="Arial"/>
              </a:rPr>
              <a:t>Bloom</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a:latin typeface="Arial"/>
                <a:ea typeface="Arial"/>
                <a:cs typeface="Arial"/>
                <a:sym typeface="Arial"/>
              </a:rPr>
              <a:t>Depth of Field</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a:latin typeface="Arial"/>
                <a:ea typeface="Arial"/>
                <a:cs typeface="Arial"/>
                <a:sym typeface="Arial"/>
              </a:rPr>
              <a:t>Motion Blur</a:t>
            </a:r>
            <a:endParaRPr>
              <a:latin typeface="Arial"/>
              <a:ea typeface="Arial"/>
              <a:cs typeface="Arial"/>
              <a:sym typeface="Arial"/>
            </a:endParaRPr>
          </a:p>
          <a:p>
            <a:pPr indent="-317500" lvl="1" marL="914400" rtl="0" algn="l">
              <a:lnSpc>
                <a:spcPct val="115000"/>
              </a:lnSpc>
              <a:spcBef>
                <a:spcPts val="0"/>
              </a:spcBef>
              <a:spcAft>
                <a:spcPts val="0"/>
              </a:spcAft>
              <a:buSzPts val="1400"/>
              <a:buFont typeface="Arial"/>
              <a:buChar char="○"/>
            </a:pPr>
            <a:r>
              <a:rPr lang="ja">
                <a:latin typeface="Arial"/>
                <a:ea typeface="Arial"/>
                <a:cs typeface="Arial"/>
                <a:sym typeface="Arial"/>
              </a:rPr>
              <a:t>Screen space Reflections</a:t>
            </a:r>
            <a:endParaRPr>
              <a:latin typeface="Arial"/>
              <a:ea typeface="Arial"/>
              <a:cs typeface="Arial"/>
              <a:sym typeface="Arial"/>
            </a:endParaRPr>
          </a:p>
          <a:p>
            <a:pPr indent="0" lvl="0" marL="0" rtl="0" algn="l">
              <a:lnSpc>
                <a:spcPct val="115000"/>
              </a:lnSpc>
              <a:spcBef>
                <a:spcPts val="0"/>
              </a:spcBef>
              <a:spcAft>
                <a:spcPts val="1600"/>
              </a:spcAft>
              <a:buSzPts val="1800"/>
              <a:buNone/>
            </a:pPr>
            <a:r>
              <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6"/>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Anti-aliasing</a:t>
            </a:r>
            <a:endParaRPr/>
          </a:p>
        </p:txBody>
      </p:sp>
      <p:pic>
        <p:nvPicPr>
          <p:cNvPr id="97" name="Google Shape;97;p6"/>
          <p:cNvPicPr preferRelativeResize="0"/>
          <p:nvPr/>
        </p:nvPicPr>
        <p:blipFill rotWithShape="1">
          <a:blip r:embed="rId3">
            <a:alphaModFix/>
          </a:blip>
          <a:srcRect b="0" l="0" r="0" t="0"/>
          <a:stretch/>
        </p:blipFill>
        <p:spPr>
          <a:xfrm>
            <a:off x="942300" y="2380580"/>
            <a:ext cx="2505070" cy="2476547"/>
          </a:xfrm>
          <a:prstGeom prst="rect">
            <a:avLst/>
          </a:prstGeom>
          <a:noFill/>
          <a:ln>
            <a:noFill/>
          </a:ln>
        </p:spPr>
      </p:pic>
      <p:pic>
        <p:nvPicPr>
          <p:cNvPr id="98" name="Google Shape;98;p6"/>
          <p:cNvPicPr preferRelativeResize="0"/>
          <p:nvPr/>
        </p:nvPicPr>
        <p:blipFill rotWithShape="1">
          <a:blip r:embed="rId4">
            <a:alphaModFix/>
          </a:blip>
          <a:srcRect b="0" l="0" r="0" t="0"/>
          <a:stretch/>
        </p:blipFill>
        <p:spPr>
          <a:xfrm>
            <a:off x="5402380" y="2363050"/>
            <a:ext cx="2705095" cy="2511625"/>
          </a:xfrm>
          <a:prstGeom prst="rect">
            <a:avLst/>
          </a:prstGeom>
          <a:noFill/>
          <a:ln>
            <a:noFill/>
          </a:ln>
        </p:spPr>
      </p:pic>
      <p:sp>
        <p:nvSpPr>
          <p:cNvPr id="99" name="Google Shape;99;p6"/>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Char char="●"/>
            </a:pPr>
            <a:r>
              <a:rPr lang="ja">
                <a:latin typeface="Arial"/>
                <a:ea typeface="Arial"/>
                <a:cs typeface="Arial"/>
                <a:sym typeface="Arial"/>
              </a:rPr>
              <a:t>縁（ふち）をなめらかにする</a:t>
            </a:r>
            <a:endParaRPr>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ja">
                <a:latin typeface="Arial"/>
                <a:ea typeface="Arial"/>
                <a:cs typeface="Arial"/>
                <a:sym typeface="Arial"/>
              </a:rPr>
              <a:t>設定次第で負荷がかなり違う、FXAAは超低負荷でそれなりの効果</a:t>
            </a:r>
            <a:endParaRPr>
              <a:latin typeface="Arial"/>
              <a:ea typeface="Arial"/>
              <a:cs typeface="Arial"/>
              <a:sym typeface="Arial"/>
            </a:endParaRPr>
          </a:p>
        </p:txBody>
      </p:sp>
      <p:sp>
        <p:nvSpPr>
          <p:cNvPr id="100" name="Google Shape;100;p6"/>
          <p:cNvSpPr/>
          <p:nvPr/>
        </p:nvSpPr>
        <p:spPr>
          <a:xfrm>
            <a:off x="3954325" y="3244425"/>
            <a:ext cx="941100" cy="82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7"/>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Ambient Occlusion</a:t>
            </a:r>
            <a:endParaRPr/>
          </a:p>
        </p:txBody>
      </p:sp>
      <p:sp>
        <p:nvSpPr>
          <p:cNvPr id="106" name="Google Shape;106;p7"/>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Font typeface="Arial"/>
              <a:buChar char="●"/>
            </a:pPr>
            <a:r>
              <a:rPr lang="ja">
                <a:latin typeface="Arial"/>
                <a:ea typeface="Arial"/>
                <a:cs typeface="Arial"/>
                <a:sym typeface="Arial"/>
              </a:rPr>
              <a:t>光の複雑な反射と減衰（げんすい）を再現し、現実っぽい影を付ける</a:t>
            </a:r>
            <a:endParaRPr>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ja">
                <a:latin typeface="Arial"/>
                <a:ea typeface="Arial"/>
                <a:cs typeface="Arial"/>
                <a:sym typeface="Arial"/>
              </a:rPr>
              <a:t>超高負荷</a:t>
            </a:r>
            <a:endParaRPr>
              <a:latin typeface="Arial"/>
              <a:ea typeface="Arial"/>
              <a:cs typeface="Arial"/>
              <a:sym typeface="Arial"/>
            </a:endParaRPr>
          </a:p>
          <a:p>
            <a:pPr indent="0" lvl="0" marL="457200" rtl="0" algn="l">
              <a:lnSpc>
                <a:spcPct val="150000"/>
              </a:lnSpc>
              <a:spcBef>
                <a:spcPts val="1000"/>
              </a:spcBef>
              <a:spcAft>
                <a:spcPts val="0"/>
              </a:spcAft>
              <a:buSzPts val="1800"/>
              <a:buNone/>
            </a:pPr>
            <a:r>
              <a:t/>
            </a:r>
            <a:endParaRPr>
              <a:latin typeface="Arial"/>
              <a:ea typeface="Arial"/>
              <a:cs typeface="Arial"/>
              <a:sym typeface="Arial"/>
            </a:endParaRPr>
          </a:p>
        </p:txBody>
      </p:sp>
      <p:sp>
        <p:nvSpPr>
          <p:cNvPr id="107" name="Google Shape;107;p7"/>
          <p:cNvSpPr/>
          <p:nvPr/>
        </p:nvSpPr>
        <p:spPr>
          <a:xfrm>
            <a:off x="3954325" y="3244425"/>
            <a:ext cx="941100" cy="82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8" name="Google Shape;108;p7"/>
          <p:cNvPicPr preferRelativeResize="0"/>
          <p:nvPr/>
        </p:nvPicPr>
        <p:blipFill rotWithShape="1">
          <a:blip r:embed="rId3">
            <a:alphaModFix/>
          </a:blip>
          <a:srcRect b="0" l="0" r="0" t="0"/>
          <a:stretch/>
        </p:blipFill>
        <p:spPr>
          <a:xfrm>
            <a:off x="500150" y="2416000"/>
            <a:ext cx="3128275" cy="2286000"/>
          </a:xfrm>
          <a:prstGeom prst="rect">
            <a:avLst/>
          </a:prstGeom>
          <a:noFill/>
          <a:ln>
            <a:noFill/>
          </a:ln>
        </p:spPr>
      </p:pic>
      <p:pic>
        <p:nvPicPr>
          <p:cNvPr id="109" name="Google Shape;109;p7"/>
          <p:cNvPicPr preferRelativeResize="0"/>
          <p:nvPr/>
        </p:nvPicPr>
        <p:blipFill rotWithShape="1">
          <a:blip r:embed="rId4">
            <a:alphaModFix/>
          </a:blip>
          <a:srcRect b="0" l="0" r="0" t="0"/>
          <a:stretch/>
        </p:blipFill>
        <p:spPr>
          <a:xfrm>
            <a:off x="5221325" y="2416000"/>
            <a:ext cx="3527624" cy="2286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8"/>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Ambient Occlusion</a:t>
            </a:r>
            <a:endParaRPr/>
          </a:p>
        </p:txBody>
      </p:sp>
      <p:sp>
        <p:nvSpPr>
          <p:cNvPr id="115" name="Google Shape;115;p8"/>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Font typeface="Arial"/>
              <a:buChar char="●"/>
            </a:pPr>
            <a:r>
              <a:rPr lang="ja">
                <a:latin typeface="Arial"/>
                <a:ea typeface="Arial"/>
                <a:cs typeface="Arial"/>
                <a:sym typeface="Arial"/>
              </a:rPr>
              <a:t>光の複雑な反射と減衰（げんすい）を再現し、現実っぽい影を付ける</a:t>
            </a:r>
            <a:endParaRPr>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ja">
                <a:latin typeface="Arial"/>
                <a:ea typeface="Arial"/>
                <a:cs typeface="Arial"/>
                <a:sym typeface="Arial"/>
              </a:rPr>
              <a:t>超高負荷</a:t>
            </a:r>
            <a:endParaRPr>
              <a:latin typeface="Arial"/>
              <a:ea typeface="Arial"/>
              <a:cs typeface="Arial"/>
              <a:sym typeface="Arial"/>
            </a:endParaRPr>
          </a:p>
          <a:p>
            <a:pPr indent="0" lvl="0" marL="457200" rtl="0" algn="l">
              <a:lnSpc>
                <a:spcPct val="150000"/>
              </a:lnSpc>
              <a:spcBef>
                <a:spcPts val="1000"/>
              </a:spcBef>
              <a:spcAft>
                <a:spcPts val="0"/>
              </a:spcAft>
              <a:buSzPts val="1800"/>
              <a:buNone/>
            </a:pPr>
            <a:r>
              <a:t/>
            </a:r>
            <a:endParaRPr>
              <a:latin typeface="Arial"/>
              <a:ea typeface="Arial"/>
              <a:cs typeface="Arial"/>
              <a:sym typeface="Arial"/>
            </a:endParaRPr>
          </a:p>
        </p:txBody>
      </p:sp>
      <p:pic>
        <p:nvPicPr>
          <p:cNvPr id="116" name="Google Shape;116;p8"/>
          <p:cNvPicPr preferRelativeResize="0"/>
          <p:nvPr/>
        </p:nvPicPr>
        <p:blipFill rotWithShape="1">
          <a:blip r:embed="rId3">
            <a:alphaModFix/>
          </a:blip>
          <a:srcRect b="0" l="0" r="0" t="0"/>
          <a:stretch/>
        </p:blipFill>
        <p:spPr>
          <a:xfrm>
            <a:off x="525900" y="2353200"/>
            <a:ext cx="7855076" cy="2467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9"/>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200"/>
              <a:buNone/>
            </a:pPr>
            <a:r>
              <a:rPr lang="ja"/>
              <a:t>Bloom</a:t>
            </a:r>
            <a:endParaRPr/>
          </a:p>
        </p:txBody>
      </p:sp>
      <p:sp>
        <p:nvSpPr>
          <p:cNvPr id="122" name="Google Shape;122;p9"/>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Font typeface="Arial"/>
              <a:buChar char="●"/>
            </a:pPr>
            <a:r>
              <a:rPr lang="ja">
                <a:latin typeface="Arial"/>
                <a:ea typeface="Arial"/>
                <a:cs typeface="Arial"/>
                <a:sym typeface="Arial"/>
              </a:rPr>
              <a:t>輝度（きど）が高い（白に近い）部分をぼかすことで、光ってる感を増やす</a:t>
            </a:r>
            <a:endParaRPr>
              <a:latin typeface="Arial"/>
              <a:ea typeface="Arial"/>
              <a:cs typeface="Arial"/>
              <a:sym typeface="Arial"/>
            </a:endParaRPr>
          </a:p>
          <a:p>
            <a:pPr indent="-342900" lvl="0" marL="457200" rtl="0" algn="l">
              <a:lnSpc>
                <a:spcPct val="150000"/>
              </a:lnSpc>
              <a:spcBef>
                <a:spcPts val="0"/>
              </a:spcBef>
              <a:spcAft>
                <a:spcPts val="0"/>
              </a:spcAft>
              <a:buSzPts val="1800"/>
              <a:buFont typeface="Arial"/>
              <a:buChar char="●"/>
            </a:pPr>
            <a:r>
              <a:rPr lang="ja">
                <a:latin typeface="Arial"/>
                <a:ea typeface="Arial"/>
                <a:cs typeface="Arial"/>
                <a:sym typeface="Arial"/>
              </a:rPr>
              <a:t>低～中負荷＆画面をリッチにする効果が高いので、よく使われる</a:t>
            </a:r>
            <a:endParaRPr>
              <a:latin typeface="Arial"/>
              <a:ea typeface="Arial"/>
              <a:cs typeface="Arial"/>
              <a:sym typeface="Arial"/>
            </a:endParaRPr>
          </a:p>
          <a:p>
            <a:pPr indent="0" lvl="0" marL="457200" rtl="0" algn="l">
              <a:lnSpc>
                <a:spcPct val="150000"/>
              </a:lnSpc>
              <a:spcBef>
                <a:spcPts val="1000"/>
              </a:spcBef>
              <a:spcAft>
                <a:spcPts val="0"/>
              </a:spcAft>
              <a:buSzPts val="1800"/>
              <a:buNone/>
            </a:pPr>
            <a:r>
              <a:t/>
            </a:r>
            <a:endParaRPr>
              <a:latin typeface="Arial"/>
              <a:ea typeface="Arial"/>
              <a:cs typeface="Arial"/>
              <a:sym typeface="Arial"/>
            </a:endParaRPr>
          </a:p>
        </p:txBody>
      </p:sp>
      <p:sp>
        <p:nvSpPr>
          <p:cNvPr id="123" name="Google Shape;123;p9"/>
          <p:cNvSpPr/>
          <p:nvPr/>
        </p:nvSpPr>
        <p:spPr>
          <a:xfrm>
            <a:off x="3954325" y="3244425"/>
            <a:ext cx="941100" cy="820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4" name="Google Shape;124;p9"/>
          <p:cNvPicPr preferRelativeResize="0"/>
          <p:nvPr/>
        </p:nvPicPr>
        <p:blipFill rotWithShape="1">
          <a:blip r:embed="rId3">
            <a:alphaModFix/>
          </a:blip>
          <a:srcRect b="0" l="0" r="0" t="0"/>
          <a:stretch/>
        </p:blipFill>
        <p:spPr>
          <a:xfrm>
            <a:off x="487550" y="2511825"/>
            <a:ext cx="3163125" cy="2286000"/>
          </a:xfrm>
          <a:prstGeom prst="rect">
            <a:avLst/>
          </a:prstGeom>
          <a:noFill/>
          <a:ln>
            <a:noFill/>
          </a:ln>
        </p:spPr>
      </p:pic>
      <p:pic>
        <p:nvPicPr>
          <p:cNvPr id="125" name="Google Shape;125;p9"/>
          <p:cNvPicPr preferRelativeResize="0"/>
          <p:nvPr/>
        </p:nvPicPr>
        <p:blipFill rotWithShape="1">
          <a:blip r:embed="rId4">
            <a:alphaModFix/>
          </a:blip>
          <a:srcRect b="0" l="0" r="0" t="0"/>
          <a:stretch/>
        </p:blipFill>
        <p:spPr>
          <a:xfrm>
            <a:off x="5199075" y="2511825"/>
            <a:ext cx="3389926" cy="228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